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4" r:id="rId9"/>
    <p:sldId id="267" r:id="rId10"/>
    <p:sldId id="268" r:id="rId11"/>
    <p:sldId id="269" r:id="rId12"/>
    <p:sldId id="275" r:id="rId13"/>
    <p:sldId id="276" r:id="rId14"/>
    <p:sldId id="265" r:id="rId15"/>
    <p:sldId id="277" r:id="rId16"/>
    <p:sldId id="278" r:id="rId17"/>
    <p:sldId id="279" r:id="rId18"/>
    <p:sldId id="280" r:id="rId19"/>
    <p:sldId id="270" r:id="rId20"/>
    <p:sldId id="271" r:id="rId21"/>
    <p:sldId id="272" r:id="rId22"/>
    <p:sldId id="273" r:id="rId23"/>
  </p:sldIdLst>
  <p:sldSz cx="12192000" cy="6858000"/>
  <p:notesSz cx="6858000" cy="9144000"/>
  <p:embeddedFontLs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-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efender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9" name="Group 8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10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1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3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4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6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7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8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20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1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3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14309" y="4408943"/>
            <a:ext cx="6172387" cy="2196668"/>
            <a:chOff x="6114309" y="4408943"/>
            <a:chExt cx="6172387" cy="2196668"/>
          </a:xfrm>
        </p:grpSpPr>
        <p:grpSp>
          <p:nvGrpSpPr>
            <p:cNvPr id="26" name="Group 25"/>
            <p:cNvGrpSpPr/>
            <p:nvPr/>
          </p:nvGrpSpPr>
          <p:grpSpPr>
            <a:xfrm>
              <a:off x="7893006" y="5905977"/>
              <a:ext cx="3204099" cy="602601"/>
              <a:chOff x="7893006" y="5905977"/>
              <a:chExt cx="3204099" cy="602601"/>
            </a:xfrm>
          </p:grpSpPr>
          <p:sp>
            <p:nvSpPr>
              <p:cNvPr id="27" name="标题 1"/>
              <p:cNvSpPr txBox="1"/>
              <p:nvPr/>
            </p:nvSpPr>
            <p:spPr>
              <a:xfrm>
                <a:off x="7893006" y="5905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8" name="标题 1"/>
              <p:cNvSpPr txBox="1"/>
              <p:nvPr/>
            </p:nvSpPr>
            <p:spPr>
              <a:xfrm>
                <a:off x="10996369" y="6407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14309" y="4408943"/>
              <a:ext cx="3204183" cy="602516"/>
              <a:chOff x="6114309" y="4408943"/>
              <a:chExt cx="3204183" cy="602516"/>
            </a:xfrm>
          </p:grpSpPr>
          <p:sp>
            <p:nvSpPr>
              <p:cNvPr id="30" name="标题 1"/>
              <p:cNvSpPr txBox="1"/>
              <p:nvPr/>
            </p:nvSpPr>
            <p:spPr>
              <a:xfrm>
                <a:off x="6114309" y="4408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1" name="标题 1"/>
              <p:cNvSpPr txBox="1"/>
              <p:nvPr/>
            </p:nvSpPr>
            <p:spPr>
              <a:xfrm>
                <a:off x="9217693" y="4910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9040264" y="4883499"/>
              <a:ext cx="1013583" cy="612206"/>
              <a:chOff x="9040264" y="4883499"/>
              <a:chExt cx="1013583" cy="612206"/>
            </a:xfrm>
          </p:grpSpPr>
          <p:sp>
            <p:nvSpPr>
              <p:cNvPr id="33" name="标题 1"/>
              <p:cNvSpPr txBox="1"/>
              <p:nvPr/>
            </p:nvSpPr>
            <p:spPr>
              <a:xfrm>
                <a:off x="9096156" y="4937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4" name="标题 1"/>
              <p:cNvSpPr txBox="1"/>
              <p:nvPr/>
            </p:nvSpPr>
            <p:spPr>
              <a:xfrm>
                <a:off x="9040264" y="5434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5" name="标题 1"/>
              <p:cNvSpPr txBox="1"/>
              <p:nvPr/>
            </p:nvSpPr>
            <p:spPr>
              <a:xfrm>
                <a:off x="9993079" y="4883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372667" y="5993405"/>
              <a:ext cx="1013562" cy="612206"/>
              <a:chOff x="8372667" y="5993405"/>
              <a:chExt cx="1013562" cy="612206"/>
            </a:xfrm>
          </p:grpSpPr>
          <p:sp>
            <p:nvSpPr>
              <p:cNvPr id="37" name="标题 1"/>
              <p:cNvSpPr txBox="1"/>
              <p:nvPr/>
            </p:nvSpPr>
            <p:spPr>
              <a:xfrm>
                <a:off x="8429292" y="6047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8" name="标题 1"/>
              <p:cNvSpPr txBox="1"/>
              <p:nvPr/>
            </p:nvSpPr>
            <p:spPr>
              <a:xfrm>
                <a:off x="9325461" y="6544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9" name="标题 1"/>
              <p:cNvSpPr txBox="1"/>
              <p:nvPr/>
            </p:nvSpPr>
            <p:spPr>
              <a:xfrm>
                <a:off x="8372667" y="5993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40" name="标题 1"/>
            <p:cNvSpPr txBox="1"/>
            <p:nvPr/>
          </p:nvSpPr>
          <p:spPr>
            <a:xfrm>
              <a:off x="7517931" y="5411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41" name="标题 1"/>
            <p:cNvSpPr txBox="1"/>
            <p:nvPr/>
          </p:nvSpPr>
          <p:spPr>
            <a:xfrm>
              <a:off x="12215319" y="5718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4" name="标题 1">
            <a:extLst>
              <a:ext uri="{FF2B5EF4-FFF2-40B4-BE49-F238E27FC236}">
                <a16:creationId xmlns:a16="http://schemas.microsoft.com/office/drawing/2014/main" id="{2350134E-E8DC-F083-D361-0A5E761B01A9}"/>
              </a:ext>
            </a:extLst>
          </p:cNvPr>
          <p:cNvSpPr txBox="1"/>
          <p:nvPr/>
        </p:nvSpPr>
        <p:spPr>
          <a:xfrm>
            <a:off x="745048" y="1493048"/>
            <a:ext cx="5257278" cy="32072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7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Microsoft Purview</a:t>
            </a:r>
          </a:p>
          <a:p>
            <a:pPr algn="l"/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Cross-Solution Design Principles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973580" y="1798607"/>
            <a:ext cx="18036540" cy="1513425"/>
          </a:xfrm>
          <a:custGeom>
            <a:avLst/>
            <a:gdLst>
              <a:gd name="connsiteX0" fmla="*/ 0 w 18036540"/>
              <a:gd name="connsiteY0" fmla="*/ 1245844 h 2084114"/>
              <a:gd name="connsiteX1" fmla="*/ 4145280 w 18036540"/>
              <a:gd name="connsiteY1" fmla="*/ 2084044 h 2084114"/>
              <a:gd name="connsiteX2" fmla="*/ 7787640 w 18036540"/>
              <a:gd name="connsiteY2" fmla="*/ 1207744 h 2084114"/>
              <a:gd name="connsiteX3" fmla="*/ 11430000 w 18036540"/>
              <a:gd name="connsiteY3" fmla="*/ 2007844 h 2084114"/>
              <a:gd name="connsiteX4" fmla="*/ 18036540 w 18036540"/>
              <a:gd name="connsiteY4" fmla="*/ 0 h 2084114"/>
            </a:gdLst>
            <a:ahLst/>
            <a:cxnLst/>
            <a:rect l="l" t="t" r="r" b="b"/>
            <a:pathLst>
              <a:path w="18036540" h="2084114">
                <a:moveTo>
                  <a:pt x="0" y="1245844"/>
                </a:moveTo>
                <a:cubicBezTo>
                  <a:pt x="1423670" y="1668119"/>
                  <a:pt x="2847340" y="2090394"/>
                  <a:pt x="4145280" y="2084044"/>
                </a:cubicBezTo>
                <a:cubicBezTo>
                  <a:pt x="5443220" y="2077694"/>
                  <a:pt x="6573520" y="1220444"/>
                  <a:pt x="7787640" y="1207744"/>
                </a:cubicBezTo>
                <a:cubicBezTo>
                  <a:pt x="9001760" y="1195044"/>
                  <a:pt x="9353961" y="1795080"/>
                  <a:pt x="11430000" y="2007844"/>
                </a:cubicBezTo>
                <a:cubicBezTo>
                  <a:pt x="13506039" y="2220608"/>
                  <a:pt x="17381220" y="298450"/>
                  <a:pt x="18036540" y="0"/>
                </a:cubicBezTo>
              </a:path>
            </a:pathLst>
          </a:custGeom>
          <a:noFill/>
          <a:ln w="19050" cap="flat">
            <a:gradFill>
              <a:gsLst>
                <a:gs pos="9000">
                  <a:schemeClr val="accent1">
                    <a:alpha val="0"/>
                  </a:schemeClr>
                </a:gs>
                <a:gs pos="40000">
                  <a:schemeClr val="accent1"/>
                </a:gs>
                <a:gs pos="62000">
                  <a:schemeClr val="accent1"/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68657" y="3864231"/>
            <a:ext cx="4155842" cy="2194956"/>
          </a:xfrm>
          <a:custGeom>
            <a:avLst/>
            <a:gdLst>
              <a:gd name="connsiteX0" fmla="*/ 216443 w 4155842"/>
              <a:gd name="connsiteY0" fmla="*/ 0 h 2194956"/>
              <a:gd name="connsiteX1" fmla="*/ 492672 w 4155842"/>
              <a:gd name="connsiteY1" fmla="*/ 296182 h 2194956"/>
              <a:gd name="connsiteX2" fmla="*/ 2915513 w 4155842"/>
              <a:gd name="connsiteY2" fmla="*/ 295072 h 2194956"/>
              <a:gd name="connsiteX3" fmla="*/ 2915513 w 4155842"/>
              <a:gd name="connsiteY3" fmla="*/ 298289 h 2194956"/>
              <a:gd name="connsiteX4" fmla="*/ 4155842 w 4155842"/>
              <a:gd name="connsiteY4" fmla="*/ 298289 h 2194956"/>
              <a:gd name="connsiteX5" fmla="*/ 4155842 w 4155842"/>
              <a:gd name="connsiteY5" fmla="*/ 2194956 h 2194956"/>
              <a:gd name="connsiteX6" fmla="*/ 0 w 4155842"/>
              <a:gd name="connsiteY6" fmla="*/ 2194956 h 2194956"/>
              <a:gd name="connsiteX7" fmla="*/ 0 w 4155842"/>
              <a:gd name="connsiteY7" fmla="*/ 2047636 h 2194956"/>
              <a:gd name="connsiteX8" fmla="*/ 0 w 4155842"/>
              <a:gd name="connsiteY8" fmla="*/ 298289 h 2194956"/>
              <a:gd name="connsiteX9" fmla="*/ 0 w 4155842"/>
              <a:gd name="connsiteY9" fmla="*/ 296182 h 2194956"/>
              <a:gd name="connsiteX10" fmla="*/ 216443 w 4155842"/>
              <a:gd name="connsiteY10" fmla="*/ 296182 h 2194956"/>
            </a:gdLst>
            <a:ahLst/>
            <a:cxnLst/>
            <a:rect l="l" t="t" r="r" b="b"/>
            <a:pathLst>
              <a:path w="4155842" h="219495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98289"/>
                </a:lnTo>
                <a:lnTo>
                  <a:pt x="4155842" y="298289"/>
                </a:lnTo>
                <a:lnTo>
                  <a:pt x="4155842" y="2194956"/>
                </a:lnTo>
                <a:lnTo>
                  <a:pt x="0" y="2194956"/>
                </a:lnTo>
                <a:lnTo>
                  <a:pt x="0" y="2047636"/>
                </a:lnTo>
                <a:lnTo>
                  <a:pt x="0" y="298289"/>
                </a:lnTo>
                <a:lnTo>
                  <a:pt x="0" y="296182"/>
                </a:lnTo>
                <a:lnTo>
                  <a:pt x="216443" y="296182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59969" y="2235780"/>
            <a:ext cx="416453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Identifying Security Incidents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93257" y="2880196"/>
            <a:ext cx="792000" cy="792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69199" y="2956138"/>
            <a:ext cx="640116" cy="640116"/>
          </a:xfrm>
          <a:prstGeom prst="ellipse">
            <a:avLst/>
          </a:pr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523848" y="3131383"/>
            <a:ext cx="330818" cy="2896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29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25071" y="4329311"/>
            <a:ext cx="3835004" cy="1473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312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Identifying security incidents involves monitoring system alerts, analyzing logs, and utilizing threat intelligence to detect anomalies indicative of potential breaches or vulnerabilities.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6744584" y="3458846"/>
            <a:ext cx="4155842" cy="2191577"/>
          </a:xfrm>
          <a:custGeom>
            <a:avLst/>
            <a:gdLst>
              <a:gd name="connsiteX0" fmla="*/ 216443 w 4155842"/>
              <a:gd name="connsiteY0" fmla="*/ 0 h 2191577"/>
              <a:gd name="connsiteX1" fmla="*/ 491486 w 4155842"/>
              <a:gd name="connsiteY1" fmla="*/ 294910 h 2191577"/>
              <a:gd name="connsiteX2" fmla="*/ 4155842 w 4155842"/>
              <a:gd name="connsiteY2" fmla="*/ 294910 h 2191577"/>
              <a:gd name="connsiteX3" fmla="*/ 4155842 w 4155842"/>
              <a:gd name="connsiteY3" fmla="*/ 2191577 h 2191577"/>
              <a:gd name="connsiteX4" fmla="*/ 0 w 4155842"/>
              <a:gd name="connsiteY4" fmla="*/ 2191577 h 2191577"/>
              <a:gd name="connsiteX5" fmla="*/ 0 w 4155842"/>
              <a:gd name="connsiteY5" fmla="*/ 2047636 h 2191577"/>
              <a:gd name="connsiteX6" fmla="*/ 0 w 4155842"/>
              <a:gd name="connsiteY6" fmla="*/ 296182 h 2191577"/>
              <a:gd name="connsiteX7" fmla="*/ 0 w 4155842"/>
              <a:gd name="connsiteY7" fmla="*/ 294910 h 2191577"/>
              <a:gd name="connsiteX8" fmla="*/ 216443 w 4155842"/>
              <a:gd name="connsiteY8" fmla="*/ 294910 h 2191577"/>
            </a:gdLst>
            <a:ahLst/>
            <a:cxnLst/>
            <a:rect l="l" t="t" r="r" b="b"/>
            <a:pathLst>
              <a:path w="4155842" h="2191577">
                <a:moveTo>
                  <a:pt x="216443" y="0"/>
                </a:moveTo>
                <a:lnTo>
                  <a:pt x="491486" y="294910"/>
                </a:lnTo>
                <a:lnTo>
                  <a:pt x="4155842" y="294910"/>
                </a:lnTo>
                <a:lnTo>
                  <a:pt x="4155842" y="2191577"/>
                </a:lnTo>
                <a:lnTo>
                  <a:pt x="0" y="2191577"/>
                </a:lnTo>
                <a:lnTo>
                  <a:pt x="0" y="2047636"/>
                </a:lnTo>
                <a:lnTo>
                  <a:pt x="0" y="296182"/>
                </a:lnTo>
                <a:lnTo>
                  <a:pt x="0" y="294910"/>
                </a:lnTo>
                <a:lnTo>
                  <a:pt x="216443" y="29491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28854" y="1841038"/>
            <a:ext cx="4167746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Response Strategies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82740" y="2495376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755230" y="2567866"/>
            <a:ext cx="611020" cy="611020"/>
          </a:xfrm>
          <a:prstGeom prst="ellipse">
            <a:avLst/>
          </a:pr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908042" y="2707967"/>
            <a:ext cx="305396" cy="33081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29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893956" y="3925056"/>
            <a:ext cx="3835004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312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Response strategies encompass predefined protocols, including containment, eradication, and recovery actions to swiftly mitigate and manage detected security incidents effectively.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Incident Detection and Response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>
            <a:off x="181207" y="478327"/>
            <a:ext cx="487890" cy="326886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143292" y="321458"/>
            <a:ext cx="264371" cy="177129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>
            <a:off x="512221" y="435582"/>
            <a:ext cx="177460" cy="118899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92119" y="2275099"/>
            <a:ext cx="5220718" cy="704850"/>
          </a:xfrm>
          <a:prstGeom prst="roundRect">
            <a:avLst>
              <a:gd name="adj" fmla="val 8559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58305" y="3175715"/>
            <a:ext cx="4888346" cy="18135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Automating security tasks improves efficiency by utilizing scripts and tools to perform routine checks and responses, allowing security teams to focus on higher-level threats.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958305" y="2313936"/>
            <a:ext cx="4888346" cy="6271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Automating Security Tasks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66462" y="2275099"/>
            <a:ext cx="5220718" cy="704850"/>
          </a:xfrm>
          <a:prstGeom prst="roundRect">
            <a:avLst>
              <a:gd name="adj" fmla="val 8559"/>
            </a:avLst>
          </a:prstGeom>
          <a:gradFill>
            <a:gsLst>
              <a:gs pos="100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332649" y="3175715"/>
            <a:ext cx="4888346" cy="18135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Orchestration enhances security operations by integrating diverse security tools and processes, leading to streamlined workflows, improved communication, and faster incident response times.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6332649" y="2313936"/>
            <a:ext cx="4888346" cy="6271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Benefits of Orchestration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Automation and Orchestration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>
            <a:off x="181207" y="478327"/>
            <a:ext cx="487890" cy="326886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143292" y="321458"/>
            <a:ext cx="264371" cy="177129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512221" y="435582"/>
            <a:ext cx="177460" cy="118899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C70B7-D6EA-C6FA-4B2F-0E562DF0F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A8636-1EBE-EE3C-5DD0-ADE72F11282C}"/>
              </a:ext>
            </a:extLst>
          </p:cNvPr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15EDD-D316-F01C-7126-E2EDBE2108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320FB8B6-1489-CBD5-196E-8E933F0D57CB}"/>
              </a:ext>
            </a:extLst>
          </p:cNvPr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F733FA-C879-6393-E7EC-1C954CFE9C43}"/>
              </a:ext>
            </a:extLst>
          </p:cNvPr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814BEB8-475A-B615-484E-AD1C89D43091}"/>
                </a:ext>
              </a:extLst>
            </p:cNvPr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458CF3A8-24C0-93F3-9F65-688DFB0E99E4}"/>
                  </a:ext>
                </a:extLst>
              </p:cNvPr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0E134096-1A42-6DC2-600D-E7C1D0D71F0D}"/>
                  </a:ext>
                </a:extLst>
              </p:cNvPr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1A9F3A0-3E6A-7124-3B03-6CDEC745FB31}"/>
                </a:ext>
              </a:extLst>
            </p:cNvPr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>
                <a:extLst>
                  <a:ext uri="{FF2B5EF4-FFF2-40B4-BE49-F238E27FC236}">
                    <a16:creationId xmlns:a16="http://schemas.microsoft.com/office/drawing/2014/main" id="{7C6ABB46-5790-B509-F288-E4818A9159CC}"/>
                  </a:ext>
                </a:extLst>
              </p:cNvPr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>
                <a:extLst>
                  <a:ext uri="{FF2B5EF4-FFF2-40B4-BE49-F238E27FC236}">
                    <a16:creationId xmlns:a16="http://schemas.microsoft.com/office/drawing/2014/main" id="{5FD6AF7C-1A50-1204-2644-855636C2C735}"/>
                  </a:ext>
                </a:extLst>
              </p:cNvPr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E65F28D-98FB-5ECC-33D4-E2F4F9FA8DBB}"/>
                </a:ext>
              </a:extLst>
            </p:cNvPr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7B4B6825-AE85-C100-9FE0-F6083187C286}"/>
                  </a:ext>
                </a:extLst>
              </p:cNvPr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>
                <a:extLst>
                  <a:ext uri="{FF2B5EF4-FFF2-40B4-BE49-F238E27FC236}">
                    <a16:creationId xmlns:a16="http://schemas.microsoft.com/office/drawing/2014/main" id="{D6D12A1F-1446-FB23-D9F5-24F3B5B009E5}"/>
                  </a:ext>
                </a:extLst>
              </p:cNvPr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>
                <a:extLst>
                  <a:ext uri="{FF2B5EF4-FFF2-40B4-BE49-F238E27FC236}">
                    <a16:creationId xmlns:a16="http://schemas.microsoft.com/office/drawing/2014/main" id="{FAAC1DFB-49D1-3666-FA81-DE1203E67996}"/>
                  </a:ext>
                </a:extLst>
              </p:cNvPr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A16A1CF-F83B-DB02-06BE-BF11B9E77361}"/>
                </a:ext>
              </a:extLst>
            </p:cNvPr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0336B8A6-776B-B3A0-5312-2C1D2554EDA2}"/>
                  </a:ext>
                </a:extLst>
              </p:cNvPr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>
                <a:extLst>
                  <a:ext uri="{FF2B5EF4-FFF2-40B4-BE49-F238E27FC236}">
                    <a16:creationId xmlns:a16="http://schemas.microsoft.com/office/drawing/2014/main" id="{5A65B378-7F7C-537D-2F31-A18B806F6633}"/>
                  </a:ext>
                </a:extLst>
              </p:cNvPr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>
                <a:extLst>
                  <a:ext uri="{FF2B5EF4-FFF2-40B4-BE49-F238E27FC236}">
                    <a16:creationId xmlns:a16="http://schemas.microsoft.com/office/drawing/2014/main" id="{ECE77A8C-5A64-D9AE-9DA8-CE96815485F5}"/>
                  </a:ext>
                </a:extLst>
              </p:cNvPr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DAB7F9AB-1C66-C2A3-4F1B-7560F70F1A43}"/>
                </a:ext>
              </a:extLst>
            </p:cNvPr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>
              <a:extLst>
                <a:ext uri="{FF2B5EF4-FFF2-40B4-BE49-F238E27FC236}">
                  <a16:creationId xmlns:a16="http://schemas.microsoft.com/office/drawing/2014/main" id="{0C7C8BE1-777B-03AF-2424-5ADAA82D83F4}"/>
                </a:ext>
              </a:extLst>
            </p:cNvPr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1DF00B0-F23D-DB4E-FCC6-4B8E2EB2DABD}"/>
              </a:ext>
            </a:extLst>
          </p:cNvPr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30575AD-76CA-AC05-18CE-AB5D021196D8}"/>
                </a:ext>
              </a:extLst>
            </p:cNvPr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>
                <a:extLst>
                  <a:ext uri="{FF2B5EF4-FFF2-40B4-BE49-F238E27FC236}">
                    <a16:creationId xmlns:a16="http://schemas.microsoft.com/office/drawing/2014/main" id="{7B474665-E242-CBD7-FF6A-D97074544817}"/>
                  </a:ext>
                </a:extLst>
              </p:cNvPr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>
                <a:extLst>
                  <a:ext uri="{FF2B5EF4-FFF2-40B4-BE49-F238E27FC236}">
                    <a16:creationId xmlns:a16="http://schemas.microsoft.com/office/drawing/2014/main" id="{1C63C536-B734-D543-6D00-DBEFFE544AFF}"/>
                  </a:ext>
                </a:extLst>
              </p:cNvPr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AB58706-6CD8-242C-662D-BE8291EAB0E6}"/>
                </a:ext>
              </a:extLst>
            </p:cNvPr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>
                <a:extLst>
                  <a:ext uri="{FF2B5EF4-FFF2-40B4-BE49-F238E27FC236}">
                    <a16:creationId xmlns:a16="http://schemas.microsoft.com/office/drawing/2014/main" id="{9ABBF9E7-C43B-CB38-CFFF-128D90D481ED}"/>
                  </a:ext>
                </a:extLst>
              </p:cNvPr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>
                <a:extLst>
                  <a:ext uri="{FF2B5EF4-FFF2-40B4-BE49-F238E27FC236}">
                    <a16:creationId xmlns:a16="http://schemas.microsoft.com/office/drawing/2014/main" id="{62CEAD19-BEFB-F237-92FC-5F5B7D6CBC83}"/>
                  </a:ext>
                </a:extLst>
              </p:cNvPr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8B8A191-3AB6-39DE-E775-757A2A522E82}"/>
                </a:ext>
              </a:extLst>
            </p:cNvPr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>
                <a:extLst>
                  <a:ext uri="{FF2B5EF4-FFF2-40B4-BE49-F238E27FC236}">
                    <a16:creationId xmlns:a16="http://schemas.microsoft.com/office/drawing/2014/main" id="{D04C0EC3-79F1-8251-8F7D-310E08328AF0}"/>
                  </a:ext>
                </a:extLst>
              </p:cNvPr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>
                <a:extLst>
                  <a:ext uri="{FF2B5EF4-FFF2-40B4-BE49-F238E27FC236}">
                    <a16:creationId xmlns:a16="http://schemas.microsoft.com/office/drawing/2014/main" id="{586AC353-8561-A994-EDB6-0048BF75DB1B}"/>
                  </a:ext>
                </a:extLst>
              </p:cNvPr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>
                <a:extLst>
                  <a:ext uri="{FF2B5EF4-FFF2-40B4-BE49-F238E27FC236}">
                    <a16:creationId xmlns:a16="http://schemas.microsoft.com/office/drawing/2014/main" id="{227B372D-7969-C4F2-8DFA-EB78F79C62C3}"/>
                  </a:ext>
                </a:extLst>
              </p:cNvPr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CFACED4-0FFD-1678-AE8E-A9DAB59ED72A}"/>
                </a:ext>
              </a:extLst>
            </p:cNvPr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>
                <a:extLst>
                  <a:ext uri="{FF2B5EF4-FFF2-40B4-BE49-F238E27FC236}">
                    <a16:creationId xmlns:a16="http://schemas.microsoft.com/office/drawing/2014/main" id="{D551499D-F111-9CED-7CF4-3841D2C55E5E}"/>
                  </a:ext>
                </a:extLst>
              </p:cNvPr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>
                <a:extLst>
                  <a:ext uri="{FF2B5EF4-FFF2-40B4-BE49-F238E27FC236}">
                    <a16:creationId xmlns:a16="http://schemas.microsoft.com/office/drawing/2014/main" id="{04CCB69A-2BB8-5B68-8335-9AD8BA012DA4}"/>
                  </a:ext>
                </a:extLst>
              </p:cNvPr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>
                <a:extLst>
                  <a:ext uri="{FF2B5EF4-FFF2-40B4-BE49-F238E27FC236}">
                    <a16:creationId xmlns:a16="http://schemas.microsoft.com/office/drawing/2014/main" id="{AB2CF80E-1B9D-F00D-5558-B99EDE4AF033}"/>
                  </a:ext>
                </a:extLst>
              </p:cNvPr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>
              <a:extLst>
                <a:ext uri="{FF2B5EF4-FFF2-40B4-BE49-F238E27FC236}">
                  <a16:creationId xmlns:a16="http://schemas.microsoft.com/office/drawing/2014/main" id="{9D66107C-580A-6FD1-CE08-E213364C1F69}"/>
                </a:ext>
              </a:extLst>
            </p:cNvPr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>
              <a:extLst>
                <a:ext uri="{FF2B5EF4-FFF2-40B4-BE49-F238E27FC236}">
                  <a16:creationId xmlns:a16="http://schemas.microsoft.com/office/drawing/2014/main" id="{807AE214-A2E5-A940-8471-A4F21C49F472}"/>
                </a:ext>
              </a:extLst>
            </p:cNvPr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>
            <a:extLst>
              <a:ext uri="{FF2B5EF4-FFF2-40B4-BE49-F238E27FC236}">
                <a16:creationId xmlns:a16="http://schemas.microsoft.com/office/drawing/2014/main" id="{94573278-B143-7116-9064-344A7ECF6C20}"/>
              </a:ext>
            </a:extLst>
          </p:cNvPr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Architecting Compliance into Security Solutions</a:t>
            </a:r>
            <a:endParaRPr kumimoji="1" lang="zh-CN" altLang="en-US" dirty="0"/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B5EB5387-1031-3906-0E29-90F19BA9B3DB}"/>
              </a:ext>
            </a:extLst>
          </p:cNvPr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 dirty="0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04</a:t>
            </a:r>
            <a:endParaRPr kumimoji="1" lang="zh-CN" altLang="en-US" dirty="0"/>
          </a:p>
        </p:txBody>
      </p:sp>
      <p:sp>
        <p:nvSpPr>
          <p:cNvPr id="42" name="标题 1">
            <a:extLst>
              <a:ext uri="{FF2B5EF4-FFF2-40B4-BE49-F238E27FC236}">
                <a16:creationId xmlns:a16="http://schemas.microsoft.com/office/drawing/2014/main" id="{2CE9885C-83FF-CEE0-97BF-2E690C4B77EB}"/>
              </a:ext>
            </a:extLst>
          </p:cNvPr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54E5A1F-6D9A-E58C-92AA-232A7092EA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191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601341" y="1155118"/>
            <a:ext cx="3917557" cy="6206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Definition and Importance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601342" y="1819831"/>
            <a:ext cx="3917557" cy="1303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8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Compliance in IT security refers to adhering to laws and regulations that protect data integrity and privacy. Its importance lies in maintaining trust and avoiding legal penalties.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45348" y="2729638"/>
            <a:ext cx="3917557" cy="6206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Regulatory Requirements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1651" y="3388410"/>
            <a:ext cx="3917557" cy="1303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285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Regulatory requirements encompass various laws such as GDPR, HIPAA, and PCI-DSS, which establish standards for data protection and privacy, ensuring organizations handle sensitive information securely.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7601341" y="4254793"/>
            <a:ext cx="3917557" cy="6206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Risks of Non-Compliance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601343" y="4869071"/>
            <a:ext cx="3917557" cy="1303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85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Non-compliance can lead to severe financial penalties, reputational damage, and operational disruptions. Organizations may face lawsuits, loss of customer trust, and increased scrutiny from regulatory bodies.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5987553" y="1704875"/>
            <a:ext cx="1417052" cy="775193"/>
          </a:xfrm>
          <a:prstGeom prst="rightArrow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172652" y="1514819"/>
            <a:ext cx="1155309" cy="115530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269926" y="1612092"/>
            <a:ext cx="960761" cy="960759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486400" y="1828565"/>
            <a:ext cx="527814" cy="52781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4787395" y="3230030"/>
            <a:ext cx="1417052" cy="77519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5864039" y="3039974"/>
            <a:ext cx="1155309" cy="115530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5961313" y="3137247"/>
            <a:ext cx="960761" cy="960759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6177787" y="3373496"/>
            <a:ext cx="527812" cy="488262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987553" y="4755185"/>
            <a:ext cx="1417052" cy="775193"/>
          </a:xfrm>
          <a:prstGeom prst="rightArrow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172652" y="4565129"/>
            <a:ext cx="1155309" cy="115530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269926" y="4662402"/>
            <a:ext cx="960761" cy="960759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486400" y="4911735"/>
            <a:ext cx="527814" cy="462093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60400" y="41613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Understanding Compliance in IT Security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>
            <a:off x="11373004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516000" y="956172"/>
            <a:ext cx="11160000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 rot="16200000">
            <a:off x="11137405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1">
            <a:off x="7599798" y="161898"/>
            <a:ext cx="2197043" cy="4812571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4038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H="1">
            <a:off x="3944373" y="353310"/>
            <a:ext cx="2197043" cy="4429746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7148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 flipH="1">
            <a:off x="606701" y="448666"/>
            <a:ext cx="2197043" cy="4239035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789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84740" y="2328120"/>
            <a:ext cx="720000" cy="7200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817768" y="2420600"/>
            <a:ext cx="720000" cy="652770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9664605" y="2376600"/>
            <a:ext cx="720000" cy="69677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4493315"/>
            <a:ext cx="3312000" cy="13855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62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 well-defined set of policies and procedures establishes the foundation for compliance, guiding the organization on legal standards and ethical practices necessary for operations.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660400" y="3666705"/>
            <a:ext cx="3312000" cy="756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Policies and Procedures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33650" y="4493315"/>
            <a:ext cx="3312000" cy="13855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6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This process involves identifying, evaluating, and prioritizing risks to minimize potential compliance violations. It ensures proactive measures are in place to mitigate and address these risks effectively.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33650" y="3666705"/>
            <a:ext cx="3312000" cy="756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Risk Assessment and Management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06900" y="4493315"/>
            <a:ext cx="3312000" cy="13855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62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Ongoing surveillance of compliance- related processes allows organizations to detect and respond to any changes or deviations in real-time, fostering an adaptive and responsive compliance culture.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206900" y="3666705"/>
            <a:ext cx="3312000" cy="756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Continuous Monitoring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1613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Key Components of a Compliance Framework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>
            <a:off x="11373004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>
            <a:off x="516000" y="956172"/>
            <a:ext cx="11160000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18" name="标题 1"/>
          <p:cNvSpPr txBox="1"/>
          <p:nvPr/>
        </p:nvSpPr>
        <p:spPr>
          <a:xfrm rot="16200000">
            <a:off x="11137405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709897" y="1720688"/>
            <a:ext cx="1767840" cy="1524000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916963" y="1720688"/>
            <a:ext cx="1767840" cy="1524000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37048" y="1720688"/>
            <a:ext cx="1767840" cy="1524000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668000" y="2191142"/>
            <a:ext cx="3048000" cy="583092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92371" y="4138972"/>
            <a:ext cx="2802892" cy="17653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Establishing compliance objectives involves integrating compliance efforts with overall business strategies to ensure alignment and support for organizational success.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399437" y="4138972"/>
            <a:ext cx="2802892" cy="17653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Identifying stakeholders entails recognizing all parties affected by compliance activities, ensuring their concerns are considered within the compliance framework.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601742" y="4138973"/>
            <a:ext cx="2838452" cy="1766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Setting measurable outcomes involves defining clear metrics to gauge the effectiveness of compliance initiatives, enabling the organization to track progress and adjust strategies as needed.</a:t>
            </a:r>
            <a:endParaRPr kumimoji="1" lang="zh-CN" altLang="en-US" sz="2000" dirty="0"/>
          </a:p>
        </p:txBody>
      </p:sp>
      <p:sp>
        <p:nvSpPr>
          <p:cNvPr id="10" name="标题 1"/>
          <p:cNvSpPr txBox="1"/>
          <p:nvPr/>
        </p:nvSpPr>
        <p:spPr>
          <a:xfrm>
            <a:off x="1192054" y="3430494"/>
            <a:ext cx="2803525" cy="5592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ctr"/>
          <a:lstStyle/>
          <a:p>
            <a:pPr algn="ctr"/>
            <a:r>
              <a:rPr kumimoji="1" lang="en-US" altLang="zh-CN" sz="1429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Aligning with Business Goals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941354" y="2211294"/>
            <a:ext cx="1304925" cy="5592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ctr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399121" y="3430494"/>
            <a:ext cx="2803525" cy="5592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Identifying Stakeholders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48421" y="2211294"/>
            <a:ext cx="1304925" cy="5592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ctr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619206" y="3430494"/>
            <a:ext cx="2803525" cy="5592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ctr"/>
          <a:lstStyle/>
          <a:p>
            <a:pPr algn="ctr"/>
            <a:r>
              <a:rPr kumimoji="1" lang="en-US" altLang="zh-CN" sz="1357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Setting Measurable Outcomes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68506" y="2211294"/>
            <a:ext cx="1304925" cy="5592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ctr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41613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Establishing Compliance Objectives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6200000">
            <a:off x="11373004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>
            <a:off x="516000" y="956172"/>
            <a:ext cx="11160000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19" name="标题 1"/>
          <p:cNvSpPr txBox="1"/>
          <p:nvPr/>
        </p:nvSpPr>
        <p:spPr>
          <a:xfrm rot="16200000">
            <a:off x="11137405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 l="33451" r="21147"/>
          <a:stretch>
            <a:fillRect/>
          </a:stretch>
        </p:blipFill>
        <p:spPr>
          <a:xfrm>
            <a:off x="6702898" y="0"/>
            <a:ext cx="4954937" cy="6858000"/>
          </a:xfrm>
          <a:custGeom>
            <a:avLst/>
            <a:gdLst/>
            <a:ahLst/>
            <a:cxnLst/>
            <a:rect l="l" t="t" r="r" b="b"/>
            <a:pathLst>
              <a:path w="4954937" h="6858000">
                <a:moveTo>
                  <a:pt x="916808" y="0"/>
                </a:moveTo>
                <a:lnTo>
                  <a:pt x="4954937" y="0"/>
                </a:lnTo>
                <a:lnTo>
                  <a:pt x="4694472" y="125630"/>
                </a:lnTo>
                <a:cubicBezTo>
                  <a:pt x="3532956" y="756725"/>
                  <a:pt x="2741286" y="1982578"/>
                  <a:pt x="2728765" y="3395709"/>
                </a:cubicBezTo>
                <a:cubicBezTo>
                  <a:pt x="2715958" y="4840957"/>
                  <a:pt x="3521461" y="6104790"/>
                  <a:pt x="4715218" y="6743618"/>
                </a:cubicBezTo>
                <a:lnTo>
                  <a:pt x="4948967" y="6858000"/>
                </a:lnTo>
                <a:lnTo>
                  <a:pt x="916144" y="6858000"/>
                </a:lnTo>
                <a:lnTo>
                  <a:pt x="787532" y="6627233"/>
                </a:lnTo>
                <a:cubicBezTo>
                  <a:pt x="275312" y="5653959"/>
                  <a:pt x="-10142" y="4543809"/>
                  <a:pt x="276" y="3368065"/>
                </a:cubicBezTo>
                <a:cubicBezTo>
                  <a:pt x="10694" y="2192322"/>
                  <a:pt x="315776" y="1087404"/>
                  <a:pt x="845162" y="12336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697016" y="1417896"/>
            <a:ext cx="667634" cy="66763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65739" y="1591946"/>
            <a:ext cx="330188" cy="31953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430473" y="1424091"/>
            <a:ext cx="5032764" cy="3357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Developing Audit Plans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54808" y="1819498"/>
            <a:ext cx="5008429" cy="8584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083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Developing audit plans is critical for systematically assessing compliance activities, ensuring that audits are thorough, timely, and aligned with regulatory requirements.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6430316" y="3201102"/>
            <a:ext cx="667634" cy="66763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38520" y="3391465"/>
            <a:ext cx="251226" cy="286908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28700" y="3184691"/>
            <a:ext cx="5286767" cy="3021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Generating Compliance Reports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28701" y="3577304"/>
            <a:ext cx="5286764" cy="8584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083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Generating compliance reports involves creating detailed documents that outline compliance status, areas of improvement, and actions taken to address deficiencies in adherence to regulations.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6697016" y="4958908"/>
            <a:ext cx="667634" cy="66763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893098" y="5146381"/>
            <a:ext cx="275471" cy="292687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422400" y="4942497"/>
            <a:ext cx="5120905" cy="3021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Addressing Compliance Gaps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435100" y="5335110"/>
            <a:ext cx="5108203" cy="8584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083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Addressing compliance gaps requires identifying discrepancies between current practices and regulatory standards, followed by implementing measures to rectify these deficiencies effectively.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660400" y="41613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Regular Auditing and Reporting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6200000">
            <a:off x="11373004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>
            <a:off x="516000" y="956172"/>
            <a:ext cx="11160000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19" name="标题 1"/>
          <p:cNvSpPr txBox="1"/>
          <p:nvPr/>
        </p:nvSpPr>
        <p:spPr>
          <a:xfrm rot="16200000">
            <a:off x="11137405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30400" y="1997488"/>
            <a:ext cx="2520000" cy="792000"/>
          </a:xfrm>
          <a:prstGeom prst="parallelogram">
            <a:avLst>
              <a:gd name="adj" fmla="val 2995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>
            <a:off x="660400" y="4098113"/>
            <a:ext cx="30600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  <a:headEnd type="oval"/>
            <a:tailEnd type="oval"/>
          </a:ln>
        </p:spPr>
      </p:cxnSp>
      <p:sp>
        <p:nvSpPr>
          <p:cNvPr id="5" name="标题 1"/>
          <p:cNvSpPr txBox="1"/>
          <p:nvPr/>
        </p:nvSpPr>
        <p:spPr>
          <a:xfrm>
            <a:off x="1380400" y="1582131"/>
            <a:ext cx="1620000" cy="1620000"/>
          </a:xfrm>
          <a:prstGeom prst="ellipse">
            <a:avLst/>
          </a:prstGeom>
          <a:blipFill>
            <a:blip r:embed="rId2"/>
            <a:srcRect/>
            <a:stretch>
              <a:fillRect l="-3467" t="-36179" r="-3467" b="-1708"/>
            </a:stretch>
          </a:blip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50400" y="4215889"/>
            <a:ext cx="2880000" cy="1466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Organizations must stay informed about potential shifts in regulations to identify and prepare for upcoming compliance requirements effectively, ensuring they can adapt swiftly to maintain adherence.</a:t>
            </a:r>
            <a:endParaRPr kumimoji="1" lang="zh-CN" altLang="en-US" sz="2000" dirty="0"/>
          </a:p>
        </p:txBody>
      </p:sp>
      <p:sp>
        <p:nvSpPr>
          <p:cNvPr id="7" name="标题 1"/>
          <p:cNvSpPr txBox="1"/>
          <p:nvPr/>
        </p:nvSpPr>
        <p:spPr>
          <a:xfrm>
            <a:off x="750400" y="3344288"/>
            <a:ext cx="2880000" cy="64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Anticipating Changes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829650" y="1997488"/>
            <a:ext cx="2520000" cy="792000"/>
          </a:xfrm>
          <a:prstGeom prst="parallelogram">
            <a:avLst>
              <a:gd name="adj" fmla="val 29957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>
            <a:off x="4559650" y="4098113"/>
            <a:ext cx="3060000" cy="0"/>
          </a:xfrm>
          <a:prstGeom prst="line">
            <a:avLst/>
          </a:prstGeom>
          <a:noFill/>
          <a:ln w="12700" cap="sq">
            <a:solidFill>
              <a:schemeClr val="accent2"/>
            </a:solidFill>
            <a:miter/>
            <a:headEnd type="oval"/>
            <a:tailEnd type="oval"/>
          </a:ln>
        </p:spPr>
      </p:cxnSp>
      <p:sp>
        <p:nvSpPr>
          <p:cNvPr id="10" name="标题 1"/>
          <p:cNvSpPr txBox="1"/>
          <p:nvPr/>
        </p:nvSpPr>
        <p:spPr>
          <a:xfrm>
            <a:off x="5279650" y="1582131"/>
            <a:ext cx="1620000" cy="1620000"/>
          </a:xfrm>
          <a:prstGeom prst="ellipse">
            <a:avLst/>
          </a:prstGeom>
          <a:blipFill>
            <a:blip r:embed="rId3"/>
            <a:srcRect/>
            <a:stretch>
              <a:fillRect l="-18991" t="-1708" r="-18991" b="-1708"/>
            </a:stretch>
          </a:blip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49650" y="4215889"/>
            <a:ext cx="2880000" cy="1466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As regulations evolve, it's crucial for organizations to modify their security frameworks to align with new legal standards, ensuring that all data protection measures and practices are compliant.</a:t>
            </a:r>
            <a:endParaRPr kumimoji="1" lang="zh-CN" altLang="en-US" sz="2000" dirty="0"/>
          </a:p>
        </p:txBody>
      </p:sp>
      <p:sp>
        <p:nvSpPr>
          <p:cNvPr id="12" name="标题 1"/>
          <p:cNvSpPr txBox="1"/>
          <p:nvPr/>
        </p:nvSpPr>
        <p:spPr>
          <a:xfrm>
            <a:off x="4649650" y="3344288"/>
            <a:ext cx="2880000" cy="64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Adapting Security Solutions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728900" y="1997488"/>
            <a:ext cx="2520000" cy="792000"/>
          </a:xfrm>
          <a:prstGeom prst="parallelogram">
            <a:avLst>
              <a:gd name="adj" fmla="val 2995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8458900" y="4098113"/>
            <a:ext cx="30600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  <a:headEnd type="oval"/>
            <a:tailEnd type="oval"/>
          </a:ln>
        </p:spPr>
      </p:cxnSp>
      <p:sp>
        <p:nvSpPr>
          <p:cNvPr id="15" name="标题 1"/>
          <p:cNvSpPr txBox="1"/>
          <p:nvPr/>
        </p:nvSpPr>
        <p:spPr>
          <a:xfrm>
            <a:off x="9178899" y="1582131"/>
            <a:ext cx="1620000" cy="1620000"/>
          </a:xfrm>
          <a:prstGeom prst="ellipse">
            <a:avLst/>
          </a:prstGeom>
          <a:blipFill>
            <a:blip r:embed="rId4"/>
            <a:srcRect/>
            <a:stretch>
              <a:fillRect l="-1743" t="-29285" r="-1743" b="-8601"/>
            </a:stretch>
          </a:blipFill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548900" y="4215889"/>
            <a:ext cx="2880000" cy="1466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Developing a forward-thinking approach to compliance allows organizations to implement preventative measures, thereby reducing risks associated with regulatory breaches and enhancing overall operational resilience.</a:t>
            </a:r>
            <a:endParaRPr kumimoji="1" lang="zh-CN" altLang="en-US" sz="2800" dirty="0"/>
          </a:p>
        </p:txBody>
      </p:sp>
      <p:sp>
        <p:nvSpPr>
          <p:cNvPr id="17" name="标题 1"/>
          <p:cNvSpPr txBox="1"/>
          <p:nvPr/>
        </p:nvSpPr>
        <p:spPr>
          <a:xfrm>
            <a:off x="8548900" y="3344288"/>
            <a:ext cx="2880000" cy="64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Proactive Compliance Strategies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0400" y="41613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Evolving Regulatory Landscape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>
            <a:off x="11373004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标题 1"/>
          <p:cNvCxnSpPr/>
          <p:nvPr/>
        </p:nvCxnSpPr>
        <p:spPr>
          <a:xfrm>
            <a:off x="516000" y="956172"/>
            <a:ext cx="11160000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21" name="标题 1"/>
          <p:cNvSpPr txBox="1"/>
          <p:nvPr/>
        </p:nvSpPr>
        <p:spPr>
          <a:xfrm rot="16200000">
            <a:off x="11137405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 l="20936"/>
          <a:stretch>
            <a:fillRect/>
          </a:stretch>
        </p:blipFill>
        <p:spPr>
          <a:xfrm>
            <a:off x="4051004" y="1130300"/>
            <a:ext cx="8140996" cy="57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4051300" y="1130300"/>
            <a:ext cx="8140995" cy="57277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568928" y="3869308"/>
            <a:ext cx="3054143" cy="10963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114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Artificial Intelligence can automate routine compliance tasks, reducing manual efforts and helping organizations maintain accurate records, thereby facilitating more efficient regulatory reporting.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31858" y="3869308"/>
            <a:ext cx="3054143" cy="10963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114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AI technologies offer advanced analytics and real-time monitoring capabilities that significantly improve the identification and response to potential security threats within an organization.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8135007" y="3869308"/>
            <a:ext cx="3054143" cy="10963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93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Leveraging AI-driven predictive analytics enables organizations to identify potential risks before they become issues, supporting informed decision- making and strategic planning in compliance efforts.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631857" y="2752569"/>
            <a:ext cx="396359" cy="35934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68929" y="2734062"/>
            <a:ext cx="396301" cy="396359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35008" y="2734062"/>
            <a:ext cx="381174" cy="396359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43751" y="3251200"/>
            <a:ext cx="1981200" cy="4878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043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Enhancing Threat Detection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572960" y="3251200"/>
            <a:ext cx="1981200" cy="4878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97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Streamlining Compliance Processes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46569" y="3251200"/>
            <a:ext cx="1981200" cy="4878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97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Predictive Analytics for Risk Management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1613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Role of Artificial Intelligence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>
            <a:off x="11373004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516000" y="956172"/>
            <a:ext cx="11160000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miter/>
          </a:ln>
        </p:spPr>
      </p:cxnSp>
      <p:sp>
        <p:nvSpPr>
          <p:cNvPr id="17" name="标题 1"/>
          <p:cNvSpPr txBox="1"/>
          <p:nvPr/>
        </p:nvSpPr>
        <p:spPr>
          <a:xfrm rot="16200000">
            <a:off x="11137405" y="574792"/>
            <a:ext cx="174792" cy="15068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Best Practices for Securing Solutions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 dirty="0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05</a:t>
            </a:r>
            <a:endParaRPr kumimoji="1" lang="zh-CN" altLang="en-US" dirty="0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Microsoft Purview and Microsoft Sentinel</a:t>
            </a:r>
            <a:endParaRPr kumimoji="1" lang="zh-CN" altLang="en-US" dirty="0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01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554900"/>
            <a:ext cx="4870807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57807" y="838287"/>
            <a:ext cx="5298514" cy="5187893"/>
          </a:xfrm>
          <a:custGeom>
            <a:avLst/>
            <a:gdLst>
              <a:gd name="connsiteX0" fmla="*/ 0 w 6381633"/>
              <a:gd name="connsiteY0" fmla="*/ 0 h 6248398"/>
              <a:gd name="connsiteX1" fmla="*/ 3286113 w 6381633"/>
              <a:gd name="connsiteY1" fmla="*/ 0 h 6248398"/>
              <a:gd name="connsiteX2" fmla="*/ 6381633 w 6381633"/>
              <a:gd name="connsiteY2" fmla="*/ 3124199 h 6248398"/>
              <a:gd name="connsiteX3" fmla="*/ 3286113 w 6381633"/>
              <a:gd name="connsiteY3" fmla="*/ 6248398 h 6248398"/>
              <a:gd name="connsiteX4" fmla="*/ 0 w 6381633"/>
              <a:gd name="connsiteY4" fmla="*/ 6248398 h 6248398"/>
              <a:gd name="connsiteX5" fmla="*/ 3095520 w 6381633"/>
              <a:gd name="connsiteY5" fmla="*/ 3124199 h 6248398"/>
            </a:gdLst>
            <a:ahLst/>
            <a:cxnLst/>
            <a:rect l="l" t="t" r="r" b="b"/>
            <a:pathLst>
              <a:path w="6381633" h="6248398">
                <a:moveTo>
                  <a:pt x="0" y="0"/>
                </a:moveTo>
                <a:lnTo>
                  <a:pt x="3286113" y="0"/>
                </a:lnTo>
                <a:lnTo>
                  <a:pt x="6381633" y="3124199"/>
                </a:lnTo>
                <a:lnTo>
                  <a:pt x="3286113" y="6248398"/>
                </a:lnTo>
                <a:lnTo>
                  <a:pt x="0" y="6248398"/>
                </a:lnTo>
                <a:lnTo>
                  <a:pt x="3095520" y="3124199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245499" y="0"/>
            <a:ext cx="6152696" cy="6896100"/>
          </a:xfrm>
          <a:custGeom>
            <a:avLst/>
            <a:gdLst>
              <a:gd name="connsiteX0" fmla="*/ 0 w 7410426"/>
              <a:gd name="connsiteY0" fmla="*/ 0 h 8305796"/>
              <a:gd name="connsiteX1" fmla="*/ 3295650 w 7410426"/>
              <a:gd name="connsiteY1" fmla="*/ 0 h 8305796"/>
              <a:gd name="connsiteX2" fmla="*/ 7410426 w 7410426"/>
              <a:gd name="connsiteY2" fmla="*/ 4152898 h 8305796"/>
              <a:gd name="connsiteX3" fmla="*/ 3295650 w 7410426"/>
              <a:gd name="connsiteY3" fmla="*/ 8305796 h 8305796"/>
              <a:gd name="connsiteX4" fmla="*/ 0 w 7410426"/>
              <a:gd name="connsiteY4" fmla="*/ 8305796 h 8305796"/>
              <a:gd name="connsiteX5" fmla="*/ 4114776 w 7410426"/>
              <a:gd name="connsiteY5" fmla="*/ 4152898 h 8305796"/>
            </a:gdLst>
            <a:ahLst/>
            <a:cxnLst/>
            <a:rect l="l" t="t" r="r" b="b"/>
            <a:pathLst>
              <a:path w="7410426" h="8305796">
                <a:moveTo>
                  <a:pt x="0" y="0"/>
                </a:moveTo>
                <a:lnTo>
                  <a:pt x="3295650" y="0"/>
                </a:lnTo>
                <a:lnTo>
                  <a:pt x="7410426" y="4152898"/>
                </a:lnTo>
                <a:lnTo>
                  <a:pt x="3295650" y="8305796"/>
                </a:lnTo>
                <a:lnTo>
                  <a:pt x="0" y="8305796"/>
                </a:lnTo>
                <a:lnTo>
                  <a:pt x="4114776" y="4152898"/>
                </a:ln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008880" y="1554900"/>
            <a:ext cx="4870807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13651" y="2222500"/>
            <a:ext cx="3657600" cy="4878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Regular Security Audits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13651" y="2820071"/>
            <a:ext cx="3898900" cy="20567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Conducting regular security audits allows organizations to identify vulnerabilities and ensure compliance with security policies, ultimately strengthening the overall security posture.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27160" y="2222500"/>
            <a:ext cx="3695700" cy="4878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Feedback Loops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427160" y="2820070"/>
            <a:ext cx="3924300" cy="20567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Implementing feedback loops provides ongoing insights from security assessments and incidents, enabling organizations to refine and enhance their security measures continuously.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Continuous Assessment and Improvement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181207" y="478327"/>
            <a:ext cx="487890" cy="326886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>
            <a:off x="143292" y="321458"/>
            <a:ext cx="264371" cy="177129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>
            <a:off x="512221" y="435582"/>
            <a:ext cx="177460" cy="118899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标题 1"/>
          <p:cNvCxnSpPr/>
          <p:nvPr/>
        </p:nvCxnSpPr>
        <p:spPr>
          <a:xfrm>
            <a:off x="-24000" y="3405483"/>
            <a:ext cx="12240000" cy="0"/>
          </a:xfrm>
          <a:prstGeom prst="line">
            <a:avLst/>
          </a:prstGeom>
          <a:noFill/>
          <a:ln w="25400" cap="sq">
            <a:solidFill>
              <a:schemeClr val="bg1">
                <a:lumMod val="85000"/>
              </a:schemeClr>
            </a:solidFill>
            <a:miter/>
          </a:ln>
        </p:spPr>
      </p:cxnSp>
      <p:sp>
        <p:nvSpPr>
          <p:cNvPr id="4" name="标题 1"/>
          <p:cNvSpPr txBox="1"/>
          <p:nvPr/>
        </p:nvSpPr>
        <p:spPr>
          <a:xfrm rot="8113744">
            <a:off x="2688263" y="1610136"/>
            <a:ext cx="1260000" cy="1260000"/>
          </a:xfrm>
          <a:prstGeom prst="teardrop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246263" y="3333483"/>
            <a:ext cx="144000" cy="14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012263" y="1957066"/>
            <a:ext cx="612000" cy="566140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78263" y="4441659"/>
            <a:ext cx="4680000" cy="13015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Employee training programs are essential to educate staff on security policies and best practices, thereby reducing the risk of human error leading to security breaches.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978263" y="3608925"/>
            <a:ext cx="4680000" cy="6471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Employee Training Programs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8113744">
            <a:off x="8231037" y="1610136"/>
            <a:ext cx="1260000" cy="1260000"/>
          </a:xfrm>
          <a:prstGeom prst="teardrop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789037" y="3333483"/>
            <a:ext cx="144000" cy="14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555038" y="1962711"/>
            <a:ext cx="612000" cy="554849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45250" y="4441659"/>
            <a:ext cx="4680000" cy="13015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Fostering a security culture within an organization involves promoting best practices, encouraging open communication about security issues, and recognizing contributions towards maintaining a secure environment.</a:t>
            </a:r>
            <a:endParaRPr kumimoji="1" lang="zh-CN" altLang="en-US" sz="2400" dirty="0"/>
          </a:p>
        </p:txBody>
      </p:sp>
      <p:sp>
        <p:nvSpPr>
          <p:cNvPr id="13" name="标题 1"/>
          <p:cNvSpPr txBox="1"/>
          <p:nvPr/>
        </p:nvSpPr>
        <p:spPr>
          <a:xfrm>
            <a:off x="6645250" y="3608925"/>
            <a:ext cx="4680000" cy="6471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Creating a Security Culture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User Training and Awareness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181207" y="478327"/>
            <a:ext cx="487890" cy="326886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>
            <a:off x="143292" y="321458"/>
            <a:ext cx="264371" cy="177129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>
            <a:off x="512221" y="435582"/>
            <a:ext cx="177460" cy="118899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45048" y="1493048"/>
            <a:ext cx="5257278" cy="32072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5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Thanks</a:t>
            </a:r>
            <a:endParaRPr kumimoji="1"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9" name="Group 8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10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1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3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4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6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7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8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20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1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3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14309" y="4408943"/>
            <a:ext cx="6172387" cy="2196668"/>
            <a:chOff x="6114309" y="4408943"/>
            <a:chExt cx="6172387" cy="2196668"/>
          </a:xfrm>
        </p:grpSpPr>
        <p:grpSp>
          <p:nvGrpSpPr>
            <p:cNvPr id="26" name="Group 25"/>
            <p:cNvGrpSpPr/>
            <p:nvPr/>
          </p:nvGrpSpPr>
          <p:grpSpPr>
            <a:xfrm>
              <a:off x="7893006" y="5905977"/>
              <a:ext cx="3204099" cy="602601"/>
              <a:chOff x="7893006" y="5905977"/>
              <a:chExt cx="3204099" cy="602601"/>
            </a:xfrm>
          </p:grpSpPr>
          <p:sp>
            <p:nvSpPr>
              <p:cNvPr id="27" name="标题 1"/>
              <p:cNvSpPr txBox="1"/>
              <p:nvPr/>
            </p:nvSpPr>
            <p:spPr>
              <a:xfrm>
                <a:off x="7893006" y="5905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8" name="标题 1"/>
              <p:cNvSpPr txBox="1"/>
              <p:nvPr/>
            </p:nvSpPr>
            <p:spPr>
              <a:xfrm>
                <a:off x="10996369" y="6407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14309" y="4408943"/>
              <a:ext cx="3204183" cy="602516"/>
              <a:chOff x="6114309" y="4408943"/>
              <a:chExt cx="3204183" cy="602516"/>
            </a:xfrm>
          </p:grpSpPr>
          <p:sp>
            <p:nvSpPr>
              <p:cNvPr id="30" name="标题 1"/>
              <p:cNvSpPr txBox="1"/>
              <p:nvPr/>
            </p:nvSpPr>
            <p:spPr>
              <a:xfrm>
                <a:off x="6114309" y="4408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1" name="标题 1"/>
              <p:cNvSpPr txBox="1"/>
              <p:nvPr/>
            </p:nvSpPr>
            <p:spPr>
              <a:xfrm>
                <a:off x="9217693" y="4910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9040264" y="4883499"/>
              <a:ext cx="1013583" cy="612206"/>
              <a:chOff x="9040264" y="4883499"/>
              <a:chExt cx="1013583" cy="612206"/>
            </a:xfrm>
          </p:grpSpPr>
          <p:sp>
            <p:nvSpPr>
              <p:cNvPr id="33" name="标题 1"/>
              <p:cNvSpPr txBox="1"/>
              <p:nvPr/>
            </p:nvSpPr>
            <p:spPr>
              <a:xfrm>
                <a:off x="9096156" y="4937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4" name="标题 1"/>
              <p:cNvSpPr txBox="1"/>
              <p:nvPr/>
            </p:nvSpPr>
            <p:spPr>
              <a:xfrm>
                <a:off x="9040264" y="5434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5" name="标题 1"/>
              <p:cNvSpPr txBox="1"/>
              <p:nvPr/>
            </p:nvSpPr>
            <p:spPr>
              <a:xfrm>
                <a:off x="9993079" y="4883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372667" y="5993405"/>
              <a:ext cx="1013562" cy="612206"/>
              <a:chOff x="8372667" y="5993405"/>
              <a:chExt cx="1013562" cy="612206"/>
            </a:xfrm>
          </p:grpSpPr>
          <p:sp>
            <p:nvSpPr>
              <p:cNvPr id="37" name="标题 1"/>
              <p:cNvSpPr txBox="1"/>
              <p:nvPr/>
            </p:nvSpPr>
            <p:spPr>
              <a:xfrm>
                <a:off x="8429292" y="6047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8" name="标题 1"/>
              <p:cNvSpPr txBox="1"/>
              <p:nvPr/>
            </p:nvSpPr>
            <p:spPr>
              <a:xfrm>
                <a:off x="9325461" y="6544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9" name="标题 1"/>
              <p:cNvSpPr txBox="1"/>
              <p:nvPr/>
            </p:nvSpPr>
            <p:spPr>
              <a:xfrm>
                <a:off x="8372667" y="5993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40" name="标题 1"/>
            <p:cNvSpPr txBox="1"/>
            <p:nvPr/>
          </p:nvSpPr>
          <p:spPr>
            <a:xfrm>
              <a:off x="7517931" y="5411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41" name="标题 1"/>
            <p:cNvSpPr txBox="1"/>
            <p:nvPr/>
          </p:nvSpPr>
          <p:spPr>
            <a:xfrm>
              <a:off x="12215319" y="5718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552120">
            <a:off x="9779826" y="1250307"/>
            <a:ext cx="518413" cy="27741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552120">
            <a:off x="1880098" y="3052387"/>
            <a:ext cx="518413" cy="27741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846514" y="1383009"/>
            <a:ext cx="8486273" cy="1814094"/>
          </a:xfrm>
          <a:prstGeom prst="parallelogram">
            <a:avLst>
              <a:gd name="adj" fmla="val 25651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433058" y="2043658"/>
            <a:ext cx="7440858" cy="105950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Microsoft Purview serves as a unified data governance solution that assists organizations in managing their data landscape, ensuring data accuracy, privacy, and compliance through metadata management and visualization tools.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433058" y="1626921"/>
            <a:ext cx="7440858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Purpose and Functionality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552120">
            <a:off x="9779826" y="3760093"/>
            <a:ext cx="518413" cy="27741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552120">
            <a:off x="1880098" y="5562173"/>
            <a:ext cx="518413" cy="27741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846514" y="3892795"/>
            <a:ext cx="8486273" cy="1814094"/>
          </a:xfrm>
          <a:prstGeom prst="parallelogram">
            <a:avLst>
              <a:gd name="adj" fmla="val 25651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433058" y="4553444"/>
            <a:ext cx="7440858" cy="105950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Key features of Microsoft Purview include data cataloging, automated data classification, data lineage tracking, and robust integration with various data sources, facilitating better data governance and accessibility.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433058" y="4136707"/>
            <a:ext cx="7440858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Key Features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Overview of Microsoft Purview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>
            <a:off x="181207" y="478327"/>
            <a:ext cx="487890" cy="326886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143292" y="321458"/>
            <a:ext cx="264371" cy="177129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>
            <a:off x="512221" y="435582"/>
            <a:ext cx="177460" cy="118899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41882" y="1956985"/>
            <a:ext cx="2369566" cy="2333564"/>
          </a:xfrm>
          <a:custGeom>
            <a:avLst/>
            <a:gdLst>
              <a:gd name="connsiteX0" fmla="*/ 1184784 w 2369566"/>
              <a:gd name="connsiteY0" fmla="*/ 443836 h 2333564"/>
              <a:gd name="connsiteX1" fmla="*/ 442671 w 2369566"/>
              <a:gd name="connsiteY1" fmla="*/ 1185949 h 2333564"/>
              <a:gd name="connsiteX2" fmla="*/ 1184784 w 2369566"/>
              <a:gd name="connsiteY2" fmla="*/ 1928062 h 2333564"/>
              <a:gd name="connsiteX3" fmla="*/ 1926897 w 2369566"/>
              <a:gd name="connsiteY3" fmla="*/ 1185949 h 2333564"/>
              <a:gd name="connsiteX4" fmla="*/ 1184784 w 2369566"/>
              <a:gd name="connsiteY4" fmla="*/ 443836 h 2333564"/>
              <a:gd name="connsiteX5" fmla="*/ 1087753 w 2369566"/>
              <a:gd name="connsiteY5" fmla="*/ 0 h 2333564"/>
              <a:gd name="connsiteX6" fmla="*/ 1281814 w 2369566"/>
              <a:gd name="connsiteY6" fmla="*/ 0 h 2333564"/>
              <a:gd name="connsiteX7" fmla="*/ 1323988 w 2369566"/>
              <a:gd name="connsiteY7" fmla="*/ 239225 h 2333564"/>
              <a:gd name="connsiteX8" fmla="*/ 1686691 w 2369566"/>
              <a:gd name="connsiteY8" fmla="*/ 371239 h 2333564"/>
              <a:gd name="connsiteX9" fmla="*/ 1686693 w 2369566"/>
              <a:gd name="connsiteY9" fmla="*/ 371239 h 2333564"/>
              <a:gd name="connsiteX10" fmla="*/ 1872773 w 2369566"/>
              <a:gd name="connsiteY10" fmla="*/ 215091 h 2333564"/>
              <a:gd name="connsiteX11" fmla="*/ 2021428 w 2369566"/>
              <a:gd name="connsiteY11" fmla="*/ 339830 h 2333564"/>
              <a:gd name="connsiteX12" fmla="*/ 1899964 w 2369566"/>
              <a:gd name="connsiteY12" fmla="*/ 550198 h 2333564"/>
              <a:gd name="connsiteX13" fmla="*/ 2092954 w 2369566"/>
              <a:gd name="connsiteY13" fmla="*/ 884466 h 2333564"/>
              <a:gd name="connsiteX14" fmla="*/ 2335869 w 2369566"/>
              <a:gd name="connsiteY14" fmla="*/ 884460 h 2333564"/>
              <a:gd name="connsiteX15" fmla="*/ 2369566 w 2369566"/>
              <a:gd name="connsiteY15" fmla="*/ 1075569 h 2333564"/>
              <a:gd name="connsiteX16" fmla="*/ 2141298 w 2369566"/>
              <a:gd name="connsiteY16" fmla="*/ 1158645 h 2333564"/>
              <a:gd name="connsiteX17" fmla="*/ 2074273 w 2369566"/>
              <a:gd name="connsiteY17" fmla="*/ 1538758 h 2333564"/>
              <a:gd name="connsiteX18" fmla="*/ 2260361 w 2369566"/>
              <a:gd name="connsiteY18" fmla="*/ 1694896 h 2333564"/>
              <a:gd name="connsiteX19" fmla="*/ 2163333 w 2369566"/>
              <a:gd name="connsiteY19" fmla="*/ 1862953 h 2333564"/>
              <a:gd name="connsiteX20" fmla="*/ 1935069 w 2369566"/>
              <a:gd name="connsiteY20" fmla="*/ 1779867 h 2333564"/>
              <a:gd name="connsiteX21" fmla="*/ 1639391 w 2369566"/>
              <a:gd name="connsiteY21" fmla="*/ 2027969 h 2333564"/>
              <a:gd name="connsiteX22" fmla="*/ 1681579 w 2369566"/>
              <a:gd name="connsiteY22" fmla="*/ 2267193 h 2333564"/>
              <a:gd name="connsiteX23" fmla="*/ 1499226 w 2369566"/>
              <a:gd name="connsiteY23" fmla="*/ 2333564 h 2333564"/>
              <a:gd name="connsiteX24" fmla="*/ 1377772 w 2369566"/>
              <a:gd name="connsiteY24" fmla="*/ 2123191 h 2333564"/>
              <a:gd name="connsiteX25" fmla="*/ 991793 w 2369566"/>
              <a:gd name="connsiteY25" fmla="*/ 2123191 h 2333564"/>
              <a:gd name="connsiteX26" fmla="*/ 870341 w 2369566"/>
              <a:gd name="connsiteY26" fmla="*/ 2333564 h 2333564"/>
              <a:gd name="connsiteX27" fmla="*/ 687987 w 2369566"/>
              <a:gd name="connsiteY27" fmla="*/ 2267193 h 2333564"/>
              <a:gd name="connsiteX28" fmla="*/ 730176 w 2369566"/>
              <a:gd name="connsiteY28" fmla="*/ 2027969 h 2333564"/>
              <a:gd name="connsiteX29" fmla="*/ 434497 w 2369566"/>
              <a:gd name="connsiteY29" fmla="*/ 1779865 h 2333564"/>
              <a:gd name="connsiteX30" fmla="*/ 206233 w 2369566"/>
              <a:gd name="connsiteY30" fmla="*/ 1862953 h 2333564"/>
              <a:gd name="connsiteX31" fmla="*/ 109205 w 2369566"/>
              <a:gd name="connsiteY31" fmla="*/ 1694896 h 2333564"/>
              <a:gd name="connsiteX32" fmla="*/ 295293 w 2369566"/>
              <a:gd name="connsiteY32" fmla="*/ 1538758 h 2333564"/>
              <a:gd name="connsiteX33" fmla="*/ 228268 w 2369566"/>
              <a:gd name="connsiteY33" fmla="*/ 1158645 h 2333564"/>
              <a:gd name="connsiteX34" fmla="*/ 0 w 2369566"/>
              <a:gd name="connsiteY34" fmla="*/ 1075569 h 2333564"/>
              <a:gd name="connsiteX35" fmla="*/ 33697 w 2369566"/>
              <a:gd name="connsiteY35" fmla="*/ 884460 h 2333564"/>
              <a:gd name="connsiteX36" fmla="*/ 276613 w 2369566"/>
              <a:gd name="connsiteY36" fmla="*/ 884466 h 2333564"/>
              <a:gd name="connsiteX37" fmla="*/ 469602 w 2369566"/>
              <a:gd name="connsiteY37" fmla="*/ 550198 h 2333564"/>
              <a:gd name="connsiteX38" fmla="*/ 348139 w 2369566"/>
              <a:gd name="connsiteY38" fmla="*/ 339830 h 2333564"/>
              <a:gd name="connsiteX39" fmla="*/ 496794 w 2369566"/>
              <a:gd name="connsiteY39" fmla="*/ 215091 h 2333564"/>
              <a:gd name="connsiteX40" fmla="*/ 682874 w 2369566"/>
              <a:gd name="connsiteY40" fmla="*/ 371239 h 2333564"/>
              <a:gd name="connsiteX41" fmla="*/ 1045576 w 2369566"/>
              <a:gd name="connsiteY41" fmla="*/ 239226 h 2333564"/>
            </a:gdLst>
            <a:ahLst/>
            <a:cxnLst/>
            <a:rect l="l" t="t" r="r" b="b"/>
            <a:pathLst>
              <a:path w="2369566" h="2333564">
                <a:moveTo>
                  <a:pt x="1184784" y="443836"/>
                </a:moveTo>
                <a:cubicBezTo>
                  <a:pt x="774926" y="443836"/>
                  <a:pt x="442671" y="776091"/>
                  <a:pt x="442671" y="1185949"/>
                </a:cubicBezTo>
                <a:cubicBezTo>
                  <a:pt x="442671" y="1595807"/>
                  <a:pt x="774926" y="1928062"/>
                  <a:pt x="1184784" y="1928062"/>
                </a:cubicBezTo>
                <a:cubicBezTo>
                  <a:pt x="1594642" y="1928062"/>
                  <a:pt x="1926897" y="1595807"/>
                  <a:pt x="1926897" y="1185949"/>
                </a:cubicBezTo>
                <a:cubicBezTo>
                  <a:pt x="1926897" y="776091"/>
                  <a:pt x="1594642" y="443836"/>
                  <a:pt x="1184784" y="443836"/>
                </a:cubicBezTo>
                <a:close/>
                <a:moveTo>
                  <a:pt x="1087753" y="0"/>
                </a:moveTo>
                <a:lnTo>
                  <a:pt x="1281814" y="0"/>
                </a:lnTo>
                <a:lnTo>
                  <a:pt x="1323988" y="239225"/>
                </a:lnTo>
                <a:cubicBezTo>
                  <a:pt x="1452602" y="258136"/>
                  <a:pt x="1576013" y="303054"/>
                  <a:pt x="1686691" y="371239"/>
                </a:cubicBezTo>
                <a:lnTo>
                  <a:pt x="1686693" y="371239"/>
                </a:lnTo>
                <a:lnTo>
                  <a:pt x="1872773" y="215091"/>
                </a:lnTo>
                <a:lnTo>
                  <a:pt x="2021428" y="339830"/>
                </a:lnTo>
                <a:lnTo>
                  <a:pt x="1899964" y="550198"/>
                </a:lnTo>
                <a:cubicBezTo>
                  <a:pt x="1986332" y="647356"/>
                  <a:pt x="2051996" y="761091"/>
                  <a:pt x="2092954" y="884466"/>
                </a:cubicBezTo>
                <a:lnTo>
                  <a:pt x="2335869" y="884460"/>
                </a:lnTo>
                <a:lnTo>
                  <a:pt x="2369566" y="1075569"/>
                </a:lnTo>
                <a:lnTo>
                  <a:pt x="2141298" y="1158645"/>
                </a:lnTo>
                <a:cubicBezTo>
                  <a:pt x="2145008" y="1288586"/>
                  <a:pt x="2122202" y="1417921"/>
                  <a:pt x="2074273" y="1538758"/>
                </a:cubicBezTo>
                <a:lnTo>
                  <a:pt x="2260361" y="1694896"/>
                </a:lnTo>
                <a:lnTo>
                  <a:pt x="2163333" y="1862953"/>
                </a:lnTo>
                <a:lnTo>
                  <a:pt x="1935069" y="1779867"/>
                </a:lnTo>
                <a:cubicBezTo>
                  <a:pt x="1854386" y="1881794"/>
                  <a:pt x="1753779" y="1966211"/>
                  <a:pt x="1639391" y="2027969"/>
                </a:cubicBezTo>
                <a:lnTo>
                  <a:pt x="1681579" y="2267193"/>
                </a:lnTo>
                <a:lnTo>
                  <a:pt x="1499226" y="2333564"/>
                </a:lnTo>
                <a:lnTo>
                  <a:pt x="1377772" y="2123191"/>
                </a:lnTo>
                <a:cubicBezTo>
                  <a:pt x="1250447" y="2149409"/>
                  <a:pt x="1119116" y="2149409"/>
                  <a:pt x="991793" y="2123191"/>
                </a:cubicBezTo>
                <a:lnTo>
                  <a:pt x="870341" y="2333564"/>
                </a:lnTo>
                <a:lnTo>
                  <a:pt x="687987" y="2267193"/>
                </a:lnTo>
                <a:lnTo>
                  <a:pt x="730176" y="2027969"/>
                </a:lnTo>
                <a:cubicBezTo>
                  <a:pt x="615788" y="1966211"/>
                  <a:pt x="515181" y="1881792"/>
                  <a:pt x="434497" y="1779865"/>
                </a:cubicBezTo>
                <a:lnTo>
                  <a:pt x="206233" y="1862953"/>
                </a:lnTo>
                <a:lnTo>
                  <a:pt x="109205" y="1694896"/>
                </a:lnTo>
                <a:lnTo>
                  <a:pt x="295293" y="1538758"/>
                </a:lnTo>
                <a:cubicBezTo>
                  <a:pt x="247364" y="1417921"/>
                  <a:pt x="224558" y="1288586"/>
                  <a:pt x="228268" y="1158645"/>
                </a:cubicBezTo>
                <a:lnTo>
                  <a:pt x="0" y="1075569"/>
                </a:lnTo>
                <a:lnTo>
                  <a:pt x="33697" y="884460"/>
                </a:lnTo>
                <a:lnTo>
                  <a:pt x="276613" y="884466"/>
                </a:lnTo>
                <a:cubicBezTo>
                  <a:pt x="317570" y="761091"/>
                  <a:pt x="383236" y="647354"/>
                  <a:pt x="469602" y="550198"/>
                </a:cubicBezTo>
                <a:lnTo>
                  <a:pt x="348139" y="339830"/>
                </a:lnTo>
                <a:lnTo>
                  <a:pt x="496794" y="215091"/>
                </a:lnTo>
                <a:lnTo>
                  <a:pt x="682874" y="371239"/>
                </a:lnTo>
                <a:cubicBezTo>
                  <a:pt x="793553" y="303054"/>
                  <a:pt x="916964" y="258136"/>
                  <a:pt x="1045576" y="2392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356481" tIns="548640" rIns="356481" bIns="436755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14694" y="4447496"/>
            <a:ext cx="1145188" cy="1127786"/>
          </a:xfrm>
          <a:custGeom>
            <a:avLst/>
            <a:gdLst>
              <a:gd name="connsiteX0" fmla="*/ 768414 w 1536829"/>
              <a:gd name="connsiteY0" fmla="*/ 287859 h 1513478"/>
              <a:gd name="connsiteX1" fmla="*/ 287102 w 1536829"/>
              <a:gd name="connsiteY1" fmla="*/ 769171 h 1513478"/>
              <a:gd name="connsiteX2" fmla="*/ 768414 w 1536829"/>
              <a:gd name="connsiteY2" fmla="*/ 1250483 h 1513478"/>
              <a:gd name="connsiteX3" fmla="*/ 1249726 w 1536829"/>
              <a:gd name="connsiteY3" fmla="*/ 769171 h 1513478"/>
              <a:gd name="connsiteX4" fmla="*/ 768414 w 1536829"/>
              <a:gd name="connsiteY4" fmla="*/ 287859 h 1513478"/>
              <a:gd name="connsiteX5" fmla="*/ 705484 w 1536829"/>
              <a:gd name="connsiteY5" fmla="*/ 0 h 1513478"/>
              <a:gd name="connsiteX6" fmla="*/ 831346 w 1536829"/>
              <a:gd name="connsiteY6" fmla="*/ 0 h 1513478"/>
              <a:gd name="connsiteX7" fmla="*/ 858699 w 1536829"/>
              <a:gd name="connsiteY7" fmla="*/ 155154 h 1513478"/>
              <a:gd name="connsiteX8" fmla="*/ 1093937 w 1536829"/>
              <a:gd name="connsiteY8" fmla="*/ 240774 h 1513478"/>
              <a:gd name="connsiteX9" fmla="*/ 1093938 w 1536829"/>
              <a:gd name="connsiteY9" fmla="*/ 240774 h 1513478"/>
              <a:gd name="connsiteX10" fmla="*/ 1214624 w 1536829"/>
              <a:gd name="connsiteY10" fmla="*/ 139501 h 1513478"/>
              <a:gd name="connsiteX11" fmla="*/ 1311037 w 1536829"/>
              <a:gd name="connsiteY11" fmla="*/ 220403 h 1513478"/>
              <a:gd name="connsiteX12" fmla="*/ 1232259 w 1536829"/>
              <a:gd name="connsiteY12" fmla="*/ 356841 h 1513478"/>
              <a:gd name="connsiteX13" fmla="*/ 1357427 w 1536829"/>
              <a:gd name="connsiteY13" fmla="*/ 573637 h 1513478"/>
              <a:gd name="connsiteX14" fmla="*/ 1514974 w 1536829"/>
              <a:gd name="connsiteY14" fmla="*/ 573633 h 1513478"/>
              <a:gd name="connsiteX15" fmla="*/ 1536829 w 1536829"/>
              <a:gd name="connsiteY15" fmla="*/ 697580 h 1513478"/>
              <a:gd name="connsiteX16" fmla="*/ 1388781 w 1536829"/>
              <a:gd name="connsiteY16" fmla="*/ 751461 h 1513478"/>
              <a:gd name="connsiteX17" fmla="*/ 1345311 w 1536829"/>
              <a:gd name="connsiteY17" fmla="*/ 997991 h 1513478"/>
              <a:gd name="connsiteX18" fmla="*/ 1466002 w 1536829"/>
              <a:gd name="connsiteY18" fmla="*/ 1099257 h 1513478"/>
              <a:gd name="connsiteX19" fmla="*/ 1403073 w 1536829"/>
              <a:gd name="connsiteY19" fmla="*/ 1208254 h 1513478"/>
              <a:gd name="connsiteX20" fmla="*/ 1255027 w 1536829"/>
              <a:gd name="connsiteY20" fmla="*/ 1154367 h 1513478"/>
              <a:gd name="connsiteX21" fmla="*/ 1063259 w 1536829"/>
              <a:gd name="connsiteY21" fmla="*/ 1315278 h 1513478"/>
              <a:gd name="connsiteX22" fmla="*/ 1090622 w 1536829"/>
              <a:gd name="connsiteY22" fmla="*/ 1470431 h 1513478"/>
              <a:gd name="connsiteX23" fmla="*/ 972352 w 1536829"/>
              <a:gd name="connsiteY23" fmla="*/ 1513478 h 1513478"/>
              <a:gd name="connsiteX24" fmla="*/ 893582 w 1536829"/>
              <a:gd name="connsiteY24" fmla="*/ 1377036 h 1513478"/>
              <a:gd name="connsiteX25" fmla="*/ 643247 w 1536829"/>
              <a:gd name="connsiteY25" fmla="*/ 1377036 h 1513478"/>
              <a:gd name="connsiteX26" fmla="*/ 564477 w 1536829"/>
              <a:gd name="connsiteY26" fmla="*/ 1513478 h 1513478"/>
              <a:gd name="connsiteX27" fmla="*/ 446208 w 1536829"/>
              <a:gd name="connsiteY27" fmla="*/ 1470431 h 1513478"/>
              <a:gd name="connsiteX28" fmla="*/ 473570 w 1536829"/>
              <a:gd name="connsiteY28" fmla="*/ 1315278 h 1513478"/>
              <a:gd name="connsiteX29" fmla="*/ 281802 w 1536829"/>
              <a:gd name="connsiteY29" fmla="*/ 1154366 h 1513478"/>
              <a:gd name="connsiteX30" fmla="*/ 133757 w 1536829"/>
              <a:gd name="connsiteY30" fmla="*/ 1208254 h 1513478"/>
              <a:gd name="connsiteX31" fmla="*/ 70827 w 1536829"/>
              <a:gd name="connsiteY31" fmla="*/ 1099257 h 1513478"/>
              <a:gd name="connsiteX32" fmla="*/ 191518 w 1536829"/>
              <a:gd name="connsiteY32" fmla="*/ 997991 h 1513478"/>
              <a:gd name="connsiteX33" fmla="*/ 148048 w 1536829"/>
              <a:gd name="connsiteY33" fmla="*/ 751461 h 1513478"/>
              <a:gd name="connsiteX34" fmla="*/ 0 w 1536829"/>
              <a:gd name="connsiteY34" fmla="*/ 697580 h 1513478"/>
              <a:gd name="connsiteX35" fmla="*/ 21855 w 1536829"/>
              <a:gd name="connsiteY35" fmla="*/ 573633 h 1513478"/>
              <a:gd name="connsiteX36" fmla="*/ 179403 w 1536829"/>
              <a:gd name="connsiteY36" fmla="*/ 573637 h 1513478"/>
              <a:gd name="connsiteX37" fmla="*/ 304570 w 1536829"/>
              <a:gd name="connsiteY37" fmla="*/ 356841 h 1513478"/>
              <a:gd name="connsiteX38" fmla="*/ 225792 w 1536829"/>
              <a:gd name="connsiteY38" fmla="*/ 220403 h 1513478"/>
              <a:gd name="connsiteX39" fmla="*/ 322205 w 1536829"/>
              <a:gd name="connsiteY39" fmla="*/ 139501 h 1513478"/>
              <a:gd name="connsiteX40" fmla="*/ 442891 w 1536829"/>
              <a:gd name="connsiteY40" fmla="*/ 240774 h 1513478"/>
              <a:gd name="connsiteX41" fmla="*/ 678129 w 1536829"/>
              <a:gd name="connsiteY41" fmla="*/ 155155 h 1513478"/>
            </a:gdLst>
            <a:ahLst/>
            <a:cxnLst/>
            <a:rect l="l" t="t" r="r" b="b"/>
            <a:pathLst>
              <a:path w="1536829" h="1513478">
                <a:moveTo>
                  <a:pt x="768414" y="287859"/>
                </a:moveTo>
                <a:cubicBezTo>
                  <a:pt x="502593" y="287859"/>
                  <a:pt x="287102" y="503350"/>
                  <a:pt x="287102" y="769171"/>
                </a:cubicBezTo>
                <a:cubicBezTo>
                  <a:pt x="287102" y="1034992"/>
                  <a:pt x="502593" y="1250483"/>
                  <a:pt x="768414" y="1250483"/>
                </a:cubicBezTo>
                <a:cubicBezTo>
                  <a:pt x="1034235" y="1250483"/>
                  <a:pt x="1249726" y="1034992"/>
                  <a:pt x="1249726" y="769171"/>
                </a:cubicBezTo>
                <a:cubicBezTo>
                  <a:pt x="1249726" y="503350"/>
                  <a:pt x="1034235" y="287859"/>
                  <a:pt x="768414" y="287859"/>
                </a:cubicBezTo>
                <a:close/>
                <a:moveTo>
                  <a:pt x="705484" y="0"/>
                </a:moveTo>
                <a:lnTo>
                  <a:pt x="831346" y="0"/>
                </a:lnTo>
                <a:lnTo>
                  <a:pt x="858699" y="155154"/>
                </a:lnTo>
                <a:cubicBezTo>
                  <a:pt x="942114" y="167419"/>
                  <a:pt x="1022154" y="196551"/>
                  <a:pt x="1093937" y="240774"/>
                </a:cubicBezTo>
                <a:lnTo>
                  <a:pt x="1093938" y="240774"/>
                </a:lnTo>
                <a:lnTo>
                  <a:pt x="1214624" y="139501"/>
                </a:lnTo>
                <a:lnTo>
                  <a:pt x="1311037" y="220403"/>
                </a:lnTo>
                <a:lnTo>
                  <a:pt x="1232259" y="356841"/>
                </a:lnTo>
                <a:cubicBezTo>
                  <a:pt x="1288275" y="419855"/>
                  <a:pt x="1330863" y="493620"/>
                  <a:pt x="1357427" y="573637"/>
                </a:cubicBezTo>
                <a:lnTo>
                  <a:pt x="1514974" y="573633"/>
                </a:lnTo>
                <a:lnTo>
                  <a:pt x="1536829" y="697580"/>
                </a:lnTo>
                <a:lnTo>
                  <a:pt x="1388781" y="751461"/>
                </a:lnTo>
                <a:cubicBezTo>
                  <a:pt x="1391187" y="835737"/>
                  <a:pt x="1376396" y="919620"/>
                  <a:pt x="1345311" y="997991"/>
                </a:cubicBezTo>
                <a:lnTo>
                  <a:pt x="1466002" y="1099257"/>
                </a:lnTo>
                <a:lnTo>
                  <a:pt x="1403073" y="1208254"/>
                </a:lnTo>
                <a:lnTo>
                  <a:pt x="1255027" y="1154367"/>
                </a:lnTo>
                <a:cubicBezTo>
                  <a:pt x="1202699" y="1220473"/>
                  <a:pt x="1137448" y="1275224"/>
                  <a:pt x="1063259" y="1315278"/>
                </a:cubicBezTo>
                <a:lnTo>
                  <a:pt x="1090622" y="1470431"/>
                </a:lnTo>
                <a:lnTo>
                  <a:pt x="972352" y="1513478"/>
                </a:lnTo>
                <a:lnTo>
                  <a:pt x="893582" y="1377036"/>
                </a:lnTo>
                <a:cubicBezTo>
                  <a:pt x="811002" y="1394040"/>
                  <a:pt x="725825" y="1394040"/>
                  <a:pt x="643247" y="1377036"/>
                </a:cubicBezTo>
                <a:lnTo>
                  <a:pt x="564477" y="1513478"/>
                </a:lnTo>
                <a:lnTo>
                  <a:pt x="446208" y="1470431"/>
                </a:lnTo>
                <a:lnTo>
                  <a:pt x="473570" y="1315278"/>
                </a:lnTo>
                <a:cubicBezTo>
                  <a:pt x="399381" y="1275224"/>
                  <a:pt x="334131" y="1220472"/>
                  <a:pt x="281802" y="1154366"/>
                </a:cubicBezTo>
                <a:lnTo>
                  <a:pt x="133757" y="1208254"/>
                </a:lnTo>
                <a:lnTo>
                  <a:pt x="70827" y="1099257"/>
                </a:lnTo>
                <a:lnTo>
                  <a:pt x="191518" y="997991"/>
                </a:lnTo>
                <a:cubicBezTo>
                  <a:pt x="160433" y="919620"/>
                  <a:pt x="145642" y="835737"/>
                  <a:pt x="148048" y="751461"/>
                </a:cubicBezTo>
                <a:lnTo>
                  <a:pt x="0" y="697580"/>
                </a:lnTo>
                <a:lnTo>
                  <a:pt x="21855" y="573633"/>
                </a:lnTo>
                <a:lnTo>
                  <a:pt x="179403" y="573637"/>
                </a:lnTo>
                <a:cubicBezTo>
                  <a:pt x="205966" y="493620"/>
                  <a:pt x="248555" y="419854"/>
                  <a:pt x="304570" y="356841"/>
                </a:cubicBezTo>
                <a:lnTo>
                  <a:pt x="225792" y="220403"/>
                </a:lnTo>
                <a:lnTo>
                  <a:pt x="322205" y="139501"/>
                </a:lnTo>
                <a:lnTo>
                  <a:pt x="442891" y="240774"/>
                </a:lnTo>
                <a:cubicBezTo>
                  <a:pt x="514675" y="196551"/>
                  <a:pt x="594715" y="167419"/>
                  <a:pt x="678129" y="15515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246331" y="1841250"/>
            <a:ext cx="1119976" cy="1102960"/>
          </a:xfrm>
          <a:custGeom>
            <a:avLst/>
            <a:gdLst>
              <a:gd name="connsiteX0" fmla="*/ 751498 w 1502997"/>
              <a:gd name="connsiteY0" fmla="*/ 281522 h 1480161"/>
              <a:gd name="connsiteX1" fmla="*/ 280782 w 1502997"/>
              <a:gd name="connsiteY1" fmla="*/ 752238 h 1480161"/>
              <a:gd name="connsiteX2" fmla="*/ 751498 w 1502997"/>
              <a:gd name="connsiteY2" fmla="*/ 1222954 h 1480161"/>
              <a:gd name="connsiteX3" fmla="*/ 1222214 w 1502997"/>
              <a:gd name="connsiteY3" fmla="*/ 752238 h 1480161"/>
              <a:gd name="connsiteX4" fmla="*/ 751498 w 1502997"/>
              <a:gd name="connsiteY4" fmla="*/ 281522 h 1480161"/>
              <a:gd name="connsiteX5" fmla="*/ 689953 w 1502997"/>
              <a:gd name="connsiteY5" fmla="*/ 0 h 1480161"/>
              <a:gd name="connsiteX6" fmla="*/ 813044 w 1502997"/>
              <a:gd name="connsiteY6" fmla="*/ 0 h 1480161"/>
              <a:gd name="connsiteX7" fmla="*/ 839795 w 1502997"/>
              <a:gd name="connsiteY7" fmla="*/ 151738 h 1480161"/>
              <a:gd name="connsiteX8" fmla="*/ 1069855 w 1502997"/>
              <a:gd name="connsiteY8" fmla="*/ 235474 h 1480161"/>
              <a:gd name="connsiteX9" fmla="*/ 1069856 w 1502997"/>
              <a:gd name="connsiteY9" fmla="*/ 235474 h 1480161"/>
              <a:gd name="connsiteX10" fmla="*/ 1187885 w 1502997"/>
              <a:gd name="connsiteY10" fmla="*/ 136431 h 1480161"/>
              <a:gd name="connsiteX11" fmla="*/ 1282176 w 1502997"/>
              <a:gd name="connsiteY11" fmla="*/ 215552 h 1480161"/>
              <a:gd name="connsiteX12" fmla="*/ 1205132 w 1502997"/>
              <a:gd name="connsiteY12" fmla="*/ 348986 h 1480161"/>
              <a:gd name="connsiteX13" fmla="*/ 1327544 w 1502997"/>
              <a:gd name="connsiteY13" fmla="*/ 561009 h 1480161"/>
              <a:gd name="connsiteX14" fmla="*/ 1481624 w 1502997"/>
              <a:gd name="connsiteY14" fmla="*/ 561006 h 1480161"/>
              <a:gd name="connsiteX15" fmla="*/ 1502997 w 1502997"/>
              <a:gd name="connsiteY15" fmla="*/ 682224 h 1480161"/>
              <a:gd name="connsiteX16" fmla="*/ 1358208 w 1502997"/>
              <a:gd name="connsiteY16" fmla="*/ 734919 h 1480161"/>
              <a:gd name="connsiteX17" fmla="*/ 1315695 w 1502997"/>
              <a:gd name="connsiteY17" fmla="*/ 976022 h 1480161"/>
              <a:gd name="connsiteX18" fmla="*/ 1433729 w 1502997"/>
              <a:gd name="connsiteY18" fmla="*/ 1075059 h 1480161"/>
              <a:gd name="connsiteX19" fmla="*/ 1372185 w 1502997"/>
              <a:gd name="connsiteY19" fmla="*/ 1181656 h 1480161"/>
              <a:gd name="connsiteX20" fmla="*/ 1227399 w 1502997"/>
              <a:gd name="connsiteY20" fmla="*/ 1128955 h 1480161"/>
              <a:gd name="connsiteX21" fmla="*/ 1039853 w 1502997"/>
              <a:gd name="connsiteY21" fmla="*/ 1286324 h 1480161"/>
              <a:gd name="connsiteX22" fmla="*/ 1066612 w 1502997"/>
              <a:gd name="connsiteY22" fmla="*/ 1438062 h 1480161"/>
              <a:gd name="connsiteX23" fmla="*/ 950947 w 1502997"/>
              <a:gd name="connsiteY23" fmla="*/ 1480161 h 1480161"/>
              <a:gd name="connsiteX24" fmla="*/ 873910 w 1502997"/>
              <a:gd name="connsiteY24" fmla="*/ 1346722 h 1480161"/>
              <a:gd name="connsiteX25" fmla="*/ 629086 w 1502997"/>
              <a:gd name="connsiteY25" fmla="*/ 1346722 h 1480161"/>
              <a:gd name="connsiteX26" fmla="*/ 552050 w 1502997"/>
              <a:gd name="connsiteY26" fmla="*/ 1480161 h 1480161"/>
              <a:gd name="connsiteX27" fmla="*/ 436385 w 1502997"/>
              <a:gd name="connsiteY27" fmla="*/ 1438062 h 1480161"/>
              <a:gd name="connsiteX28" fmla="*/ 463145 w 1502997"/>
              <a:gd name="connsiteY28" fmla="*/ 1286324 h 1480161"/>
              <a:gd name="connsiteX29" fmla="*/ 275598 w 1502997"/>
              <a:gd name="connsiteY29" fmla="*/ 1128954 h 1480161"/>
              <a:gd name="connsiteX30" fmla="*/ 130812 w 1502997"/>
              <a:gd name="connsiteY30" fmla="*/ 1181656 h 1480161"/>
              <a:gd name="connsiteX31" fmla="*/ 69268 w 1502997"/>
              <a:gd name="connsiteY31" fmla="*/ 1075059 h 1480161"/>
              <a:gd name="connsiteX32" fmla="*/ 187302 w 1502997"/>
              <a:gd name="connsiteY32" fmla="*/ 976022 h 1480161"/>
              <a:gd name="connsiteX33" fmla="*/ 144789 w 1502997"/>
              <a:gd name="connsiteY33" fmla="*/ 734919 h 1480161"/>
              <a:gd name="connsiteX34" fmla="*/ 0 w 1502997"/>
              <a:gd name="connsiteY34" fmla="*/ 682224 h 1480161"/>
              <a:gd name="connsiteX35" fmla="*/ 21374 w 1502997"/>
              <a:gd name="connsiteY35" fmla="*/ 561006 h 1480161"/>
              <a:gd name="connsiteX36" fmla="*/ 175453 w 1502997"/>
              <a:gd name="connsiteY36" fmla="*/ 561009 h 1480161"/>
              <a:gd name="connsiteX37" fmla="*/ 297865 w 1502997"/>
              <a:gd name="connsiteY37" fmla="*/ 348986 h 1480161"/>
              <a:gd name="connsiteX38" fmla="*/ 220822 w 1502997"/>
              <a:gd name="connsiteY38" fmla="*/ 215552 h 1480161"/>
              <a:gd name="connsiteX39" fmla="*/ 315112 w 1502997"/>
              <a:gd name="connsiteY39" fmla="*/ 136431 h 1480161"/>
              <a:gd name="connsiteX40" fmla="*/ 433142 w 1502997"/>
              <a:gd name="connsiteY40" fmla="*/ 235474 h 1480161"/>
              <a:gd name="connsiteX41" fmla="*/ 663201 w 1502997"/>
              <a:gd name="connsiteY41" fmla="*/ 151739 h 1480161"/>
            </a:gdLst>
            <a:ahLst/>
            <a:cxnLst/>
            <a:rect l="l" t="t" r="r" b="b"/>
            <a:pathLst>
              <a:path w="1502997" h="1480161">
                <a:moveTo>
                  <a:pt x="751498" y="281522"/>
                </a:moveTo>
                <a:cubicBezTo>
                  <a:pt x="491529" y="281522"/>
                  <a:pt x="280782" y="492269"/>
                  <a:pt x="280782" y="752238"/>
                </a:cubicBezTo>
                <a:cubicBezTo>
                  <a:pt x="280782" y="1012207"/>
                  <a:pt x="491529" y="1222954"/>
                  <a:pt x="751498" y="1222954"/>
                </a:cubicBezTo>
                <a:cubicBezTo>
                  <a:pt x="1011467" y="1222954"/>
                  <a:pt x="1222214" y="1012207"/>
                  <a:pt x="1222214" y="752238"/>
                </a:cubicBezTo>
                <a:cubicBezTo>
                  <a:pt x="1222214" y="492269"/>
                  <a:pt x="1011467" y="281522"/>
                  <a:pt x="751498" y="281522"/>
                </a:cubicBezTo>
                <a:close/>
                <a:moveTo>
                  <a:pt x="689953" y="0"/>
                </a:moveTo>
                <a:lnTo>
                  <a:pt x="813044" y="0"/>
                </a:lnTo>
                <a:lnTo>
                  <a:pt x="839795" y="151738"/>
                </a:lnTo>
                <a:cubicBezTo>
                  <a:pt x="921374" y="163734"/>
                  <a:pt x="999653" y="192225"/>
                  <a:pt x="1069855" y="235474"/>
                </a:cubicBezTo>
                <a:lnTo>
                  <a:pt x="1069856" y="235474"/>
                </a:lnTo>
                <a:lnTo>
                  <a:pt x="1187885" y="136431"/>
                </a:lnTo>
                <a:lnTo>
                  <a:pt x="1282176" y="215552"/>
                </a:lnTo>
                <a:lnTo>
                  <a:pt x="1205132" y="348986"/>
                </a:lnTo>
                <a:cubicBezTo>
                  <a:pt x="1259915" y="410612"/>
                  <a:pt x="1301565" y="482754"/>
                  <a:pt x="1327544" y="561009"/>
                </a:cubicBezTo>
                <a:lnTo>
                  <a:pt x="1481624" y="561006"/>
                </a:lnTo>
                <a:lnTo>
                  <a:pt x="1502997" y="682224"/>
                </a:lnTo>
                <a:lnTo>
                  <a:pt x="1358208" y="734919"/>
                </a:lnTo>
                <a:cubicBezTo>
                  <a:pt x="1360562" y="817339"/>
                  <a:pt x="1346096" y="899376"/>
                  <a:pt x="1315695" y="976022"/>
                </a:cubicBezTo>
                <a:lnTo>
                  <a:pt x="1433729" y="1075059"/>
                </a:lnTo>
                <a:lnTo>
                  <a:pt x="1372185" y="1181656"/>
                </a:lnTo>
                <a:lnTo>
                  <a:pt x="1227399" y="1128955"/>
                </a:lnTo>
                <a:cubicBezTo>
                  <a:pt x="1176222" y="1193606"/>
                  <a:pt x="1112408" y="1247152"/>
                  <a:pt x="1039853" y="1286324"/>
                </a:cubicBezTo>
                <a:lnTo>
                  <a:pt x="1066612" y="1438062"/>
                </a:lnTo>
                <a:lnTo>
                  <a:pt x="950947" y="1480161"/>
                </a:lnTo>
                <a:lnTo>
                  <a:pt x="873910" y="1346722"/>
                </a:lnTo>
                <a:cubicBezTo>
                  <a:pt x="793149" y="1363352"/>
                  <a:pt x="709847" y="1363352"/>
                  <a:pt x="629086" y="1346722"/>
                </a:cubicBezTo>
                <a:lnTo>
                  <a:pt x="552050" y="1480161"/>
                </a:lnTo>
                <a:lnTo>
                  <a:pt x="436385" y="1438062"/>
                </a:lnTo>
                <a:lnTo>
                  <a:pt x="463145" y="1286324"/>
                </a:lnTo>
                <a:cubicBezTo>
                  <a:pt x="390589" y="1247152"/>
                  <a:pt x="326775" y="1193605"/>
                  <a:pt x="275598" y="1128954"/>
                </a:cubicBezTo>
                <a:lnTo>
                  <a:pt x="130812" y="1181656"/>
                </a:lnTo>
                <a:lnTo>
                  <a:pt x="69268" y="1075059"/>
                </a:lnTo>
                <a:lnTo>
                  <a:pt x="187302" y="976022"/>
                </a:lnTo>
                <a:cubicBezTo>
                  <a:pt x="156901" y="899376"/>
                  <a:pt x="142436" y="817339"/>
                  <a:pt x="144789" y="734919"/>
                </a:cubicBezTo>
                <a:lnTo>
                  <a:pt x="0" y="682224"/>
                </a:lnTo>
                <a:lnTo>
                  <a:pt x="21374" y="561006"/>
                </a:lnTo>
                <a:lnTo>
                  <a:pt x="175453" y="561009"/>
                </a:lnTo>
                <a:cubicBezTo>
                  <a:pt x="201432" y="482754"/>
                  <a:pt x="243084" y="410611"/>
                  <a:pt x="297865" y="348986"/>
                </a:cubicBezTo>
                <a:lnTo>
                  <a:pt x="220822" y="215552"/>
                </a:lnTo>
                <a:lnTo>
                  <a:pt x="315112" y="136431"/>
                </a:lnTo>
                <a:lnTo>
                  <a:pt x="433142" y="235474"/>
                </a:lnTo>
                <a:cubicBezTo>
                  <a:pt x="503345" y="192225"/>
                  <a:pt x="581623" y="163734"/>
                  <a:pt x="663201" y="15173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1931966">
            <a:off x="658396" y="2287307"/>
            <a:ext cx="2150785" cy="2150786"/>
          </a:xfrm>
          <a:prstGeom prst="arc">
            <a:avLst/>
          </a:prstGeom>
          <a:noFill/>
          <a:ln w="28575" cap="sq">
            <a:solidFill>
              <a:schemeClr val="bg1">
                <a:lumMod val="65000"/>
              </a:schemeClr>
            </a:solidFill>
            <a:miter/>
            <a:tailEnd type="stealth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691386">
            <a:off x="2950435" y="3251077"/>
            <a:ext cx="2150786" cy="2150785"/>
          </a:xfrm>
          <a:prstGeom prst="arc">
            <a:avLst/>
          </a:prstGeom>
          <a:noFill/>
          <a:ln w="28575" cap="sq">
            <a:solidFill>
              <a:schemeClr val="bg1">
                <a:lumMod val="65000"/>
              </a:schemeClr>
            </a:solidFill>
            <a:miter/>
            <a:tailEnd type="stealth"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854903" y="2879940"/>
            <a:ext cx="543524" cy="52598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356481" tIns="548640" rIns="356481" bIns="436755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895577" y="1376572"/>
            <a:ext cx="5623324" cy="776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Definition and Role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895576" y="2219361"/>
            <a:ext cx="5623324" cy="14559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43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Microsoft Sentinel is a cloud-native security information and event management (SIEM) tool that provides comprehensive threat detection and response capabilities, enhancing an organization's security posture through advanced analytics and automated remediation.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5502149" y="1910971"/>
            <a:ext cx="176550" cy="17655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895577" y="3792631"/>
            <a:ext cx="5623324" cy="776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Core Capabilities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95576" y="4640579"/>
            <a:ext cx="5623324" cy="14559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4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Core capabilities of Microsoft Sentinel encompass security monitoring, incident management, threat hunting, and integration with artificial intelligence, offering organizations powerful tools to manage and respond to security incidents effectively.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02149" y="4327030"/>
            <a:ext cx="176550" cy="17655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68083" y="3205346"/>
            <a:ext cx="1960738" cy="1930947"/>
          </a:xfrm>
          <a:custGeom>
            <a:avLst/>
            <a:gdLst>
              <a:gd name="connsiteX0" fmla="*/ 1006670 w 2013338"/>
              <a:gd name="connsiteY0" fmla="*/ 339543 h 1982748"/>
              <a:gd name="connsiteX1" fmla="*/ 338550 w 2013338"/>
              <a:gd name="connsiteY1" fmla="*/ 1007661 h 1982748"/>
              <a:gd name="connsiteX2" fmla="*/ 1006670 w 2013338"/>
              <a:gd name="connsiteY2" fmla="*/ 1675779 h 1982748"/>
              <a:gd name="connsiteX3" fmla="*/ 1674790 w 2013338"/>
              <a:gd name="connsiteY3" fmla="*/ 1007661 h 1982748"/>
              <a:gd name="connsiteX4" fmla="*/ 1006670 w 2013338"/>
              <a:gd name="connsiteY4" fmla="*/ 339543 h 1982748"/>
              <a:gd name="connsiteX5" fmla="*/ 924226 w 2013338"/>
              <a:gd name="connsiteY5" fmla="*/ 0 h 1982748"/>
              <a:gd name="connsiteX6" fmla="*/ 1089113 w 2013338"/>
              <a:gd name="connsiteY6" fmla="*/ 0 h 1982748"/>
              <a:gd name="connsiteX7" fmla="*/ 1124947 w 2013338"/>
              <a:gd name="connsiteY7" fmla="*/ 203261 h 1982748"/>
              <a:gd name="connsiteX8" fmla="*/ 1433123 w 2013338"/>
              <a:gd name="connsiteY8" fmla="*/ 315428 h 1982748"/>
              <a:gd name="connsiteX9" fmla="*/ 1433124 w 2013338"/>
              <a:gd name="connsiteY9" fmla="*/ 315428 h 1982748"/>
              <a:gd name="connsiteX10" fmla="*/ 1591230 w 2013338"/>
              <a:gd name="connsiteY10" fmla="*/ 182755 h 1982748"/>
              <a:gd name="connsiteX11" fmla="*/ 1717537 w 2013338"/>
              <a:gd name="connsiteY11" fmla="*/ 288741 h 1982748"/>
              <a:gd name="connsiteX12" fmla="*/ 1614333 w 2013338"/>
              <a:gd name="connsiteY12" fmla="*/ 467483 h 1982748"/>
              <a:gd name="connsiteX13" fmla="*/ 1778310 w 2013338"/>
              <a:gd name="connsiteY13" fmla="*/ 751499 h 1982748"/>
              <a:gd name="connsiteX14" fmla="*/ 1984707 w 2013338"/>
              <a:gd name="connsiteY14" fmla="*/ 751494 h 1982748"/>
              <a:gd name="connsiteX15" fmla="*/ 2013338 w 2013338"/>
              <a:gd name="connsiteY15" fmla="*/ 913873 h 1982748"/>
              <a:gd name="connsiteX16" fmla="*/ 1819386 w 2013338"/>
              <a:gd name="connsiteY16" fmla="*/ 984460 h 1982748"/>
              <a:gd name="connsiteX17" fmla="*/ 1762438 w 2013338"/>
              <a:gd name="connsiteY17" fmla="*/ 1307429 h 1982748"/>
              <a:gd name="connsiteX18" fmla="*/ 1920551 w 2013338"/>
              <a:gd name="connsiteY18" fmla="*/ 1440094 h 1982748"/>
              <a:gd name="connsiteX19" fmla="*/ 1838109 w 2013338"/>
              <a:gd name="connsiteY19" fmla="*/ 1582886 h 1982748"/>
              <a:gd name="connsiteX20" fmla="*/ 1644161 w 2013338"/>
              <a:gd name="connsiteY20" fmla="*/ 1512290 h 1982748"/>
              <a:gd name="connsiteX21" fmla="*/ 1392933 w 2013338"/>
              <a:gd name="connsiteY21" fmla="*/ 1723094 h 1982748"/>
              <a:gd name="connsiteX22" fmla="*/ 1428779 w 2013338"/>
              <a:gd name="connsiteY22" fmla="*/ 1926354 h 1982748"/>
              <a:gd name="connsiteX23" fmla="*/ 1273840 w 2013338"/>
              <a:gd name="connsiteY23" fmla="*/ 1982748 h 1982748"/>
              <a:gd name="connsiteX24" fmla="*/ 1170645 w 2013338"/>
              <a:gd name="connsiteY24" fmla="*/ 1804001 h 1982748"/>
              <a:gd name="connsiteX25" fmla="*/ 842692 w 2013338"/>
              <a:gd name="connsiteY25" fmla="*/ 1804001 h 1982748"/>
              <a:gd name="connsiteX26" fmla="*/ 739498 w 2013338"/>
              <a:gd name="connsiteY26" fmla="*/ 1982748 h 1982748"/>
              <a:gd name="connsiteX27" fmla="*/ 584559 w 2013338"/>
              <a:gd name="connsiteY27" fmla="*/ 1926354 h 1982748"/>
              <a:gd name="connsiteX28" fmla="*/ 620405 w 2013338"/>
              <a:gd name="connsiteY28" fmla="*/ 1723094 h 1982748"/>
              <a:gd name="connsiteX29" fmla="*/ 369177 w 2013338"/>
              <a:gd name="connsiteY29" fmla="*/ 1512289 h 1982748"/>
              <a:gd name="connsiteX30" fmla="*/ 175229 w 2013338"/>
              <a:gd name="connsiteY30" fmla="*/ 1582886 h 1982748"/>
              <a:gd name="connsiteX31" fmla="*/ 92788 w 2013338"/>
              <a:gd name="connsiteY31" fmla="*/ 1440094 h 1982748"/>
              <a:gd name="connsiteX32" fmla="*/ 250900 w 2013338"/>
              <a:gd name="connsiteY32" fmla="*/ 1307429 h 1982748"/>
              <a:gd name="connsiteX33" fmla="*/ 193952 w 2013338"/>
              <a:gd name="connsiteY33" fmla="*/ 984460 h 1982748"/>
              <a:gd name="connsiteX34" fmla="*/ 0 w 2013338"/>
              <a:gd name="connsiteY34" fmla="*/ 913873 h 1982748"/>
              <a:gd name="connsiteX35" fmla="*/ 28631 w 2013338"/>
              <a:gd name="connsiteY35" fmla="*/ 751494 h 1982748"/>
              <a:gd name="connsiteX36" fmla="*/ 235028 w 2013338"/>
              <a:gd name="connsiteY36" fmla="*/ 751499 h 1982748"/>
              <a:gd name="connsiteX37" fmla="*/ 399005 w 2013338"/>
              <a:gd name="connsiteY37" fmla="*/ 467483 h 1982748"/>
              <a:gd name="connsiteX38" fmla="*/ 295801 w 2013338"/>
              <a:gd name="connsiteY38" fmla="*/ 288741 h 1982748"/>
              <a:gd name="connsiteX39" fmla="*/ 422108 w 2013338"/>
              <a:gd name="connsiteY39" fmla="*/ 182755 h 1982748"/>
              <a:gd name="connsiteX40" fmla="*/ 580214 w 2013338"/>
              <a:gd name="connsiteY40" fmla="*/ 315428 h 1982748"/>
              <a:gd name="connsiteX41" fmla="*/ 888390 w 2013338"/>
              <a:gd name="connsiteY41" fmla="*/ 203262 h 1982748"/>
            </a:gdLst>
            <a:ahLst/>
            <a:cxnLst/>
            <a:rect l="l" t="t" r="r" b="b"/>
            <a:pathLst>
              <a:path w="2013338" h="1982748">
                <a:moveTo>
                  <a:pt x="1006670" y="339543"/>
                </a:moveTo>
                <a:cubicBezTo>
                  <a:pt x="637678" y="339543"/>
                  <a:pt x="338550" y="638670"/>
                  <a:pt x="338550" y="1007661"/>
                </a:cubicBezTo>
                <a:cubicBezTo>
                  <a:pt x="338550" y="1376652"/>
                  <a:pt x="637678" y="1675779"/>
                  <a:pt x="1006670" y="1675779"/>
                </a:cubicBezTo>
                <a:cubicBezTo>
                  <a:pt x="1375662" y="1675779"/>
                  <a:pt x="1674790" y="1376652"/>
                  <a:pt x="1674790" y="1007661"/>
                </a:cubicBezTo>
                <a:cubicBezTo>
                  <a:pt x="1674790" y="638670"/>
                  <a:pt x="1375662" y="339543"/>
                  <a:pt x="1006670" y="339543"/>
                </a:cubicBezTo>
                <a:close/>
                <a:moveTo>
                  <a:pt x="924226" y="0"/>
                </a:moveTo>
                <a:lnTo>
                  <a:pt x="1089113" y="0"/>
                </a:lnTo>
                <a:lnTo>
                  <a:pt x="1124947" y="203261"/>
                </a:lnTo>
                <a:cubicBezTo>
                  <a:pt x="1234226" y="219329"/>
                  <a:pt x="1339084" y="257494"/>
                  <a:pt x="1433123" y="315428"/>
                </a:cubicBezTo>
                <a:lnTo>
                  <a:pt x="1433124" y="315428"/>
                </a:lnTo>
                <a:lnTo>
                  <a:pt x="1591230" y="182755"/>
                </a:lnTo>
                <a:lnTo>
                  <a:pt x="1717537" y="288741"/>
                </a:lnTo>
                <a:lnTo>
                  <a:pt x="1614333" y="467483"/>
                </a:lnTo>
                <a:cubicBezTo>
                  <a:pt x="1687717" y="550035"/>
                  <a:pt x="1743510" y="646672"/>
                  <a:pt x="1778310" y="751499"/>
                </a:cubicBezTo>
                <a:lnTo>
                  <a:pt x="1984707" y="751494"/>
                </a:lnTo>
                <a:lnTo>
                  <a:pt x="2013338" y="913873"/>
                </a:lnTo>
                <a:lnTo>
                  <a:pt x="1819386" y="984460"/>
                </a:lnTo>
                <a:cubicBezTo>
                  <a:pt x="1822539" y="1094866"/>
                  <a:pt x="1803162" y="1204758"/>
                  <a:pt x="1762438" y="1307429"/>
                </a:cubicBezTo>
                <a:lnTo>
                  <a:pt x="1920551" y="1440094"/>
                </a:lnTo>
                <a:lnTo>
                  <a:pt x="1838109" y="1582886"/>
                </a:lnTo>
                <a:lnTo>
                  <a:pt x="1644161" y="1512290"/>
                </a:lnTo>
                <a:cubicBezTo>
                  <a:pt x="1575607" y="1598894"/>
                  <a:pt x="1490125" y="1670621"/>
                  <a:pt x="1392933" y="1723094"/>
                </a:cubicBezTo>
                <a:lnTo>
                  <a:pt x="1428779" y="1926354"/>
                </a:lnTo>
                <a:lnTo>
                  <a:pt x="1273840" y="1982748"/>
                </a:lnTo>
                <a:lnTo>
                  <a:pt x="1170645" y="1804001"/>
                </a:lnTo>
                <a:cubicBezTo>
                  <a:pt x="1062462" y="1826277"/>
                  <a:pt x="950874" y="1826277"/>
                  <a:pt x="842692" y="1804001"/>
                </a:cubicBezTo>
                <a:lnTo>
                  <a:pt x="739498" y="1982748"/>
                </a:lnTo>
                <a:lnTo>
                  <a:pt x="584559" y="1926354"/>
                </a:lnTo>
                <a:lnTo>
                  <a:pt x="620405" y="1723094"/>
                </a:lnTo>
                <a:cubicBezTo>
                  <a:pt x="523213" y="1670621"/>
                  <a:pt x="437731" y="1598893"/>
                  <a:pt x="369177" y="1512289"/>
                </a:cubicBezTo>
                <a:lnTo>
                  <a:pt x="175229" y="1582886"/>
                </a:lnTo>
                <a:lnTo>
                  <a:pt x="92788" y="1440094"/>
                </a:lnTo>
                <a:lnTo>
                  <a:pt x="250900" y="1307429"/>
                </a:lnTo>
                <a:cubicBezTo>
                  <a:pt x="210177" y="1204758"/>
                  <a:pt x="190800" y="1094866"/>
                  <a:pt x="193952" y="984460"/>
                </a:cubicBezTo>
                <a:lnTo>
                  <a:pt x="0" y="913873"/>
                </a:lnTo>
                <a:lnTo>
                  <a:pt x="28631" y="751494"/>
                </a:lnTo>
                <a:lnTo>
                  <a:pt x="235028" y="751499"/>
                </a:lnTo>
                <a:cubicBezTo>
                  <a:pt x="269828" y="646672"/>
                  <a:pt x="325623" y="550034"/>
                  <a:pt x="399005" y="467483"/>
                </a:cubicBezTo>
                <a:lnTo>
                  <a:pt x="295801" y="288741"/>
                </a:lnTo>
                <a:lnTo>
                  <a:pt x="422108" y="182755"/>
                </a:lnTo>
                <a:lnTo>
                  <a:pt x="580214" y="315428"/>
                </a:lnTo>
                <a:cubicBezTo>
                  <a:pt x="674255" y="257494"/>
                  <a:pt x="779113" y="219329"/>
                  <a:pt x="888390" y="20326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356481" tIns="548640" rIns="356481" bIns="436755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679940" y="3937230"/>
            <a:ext cx="529324" cy="498899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356481" tIns="548640" rIns="356481" bIns="436755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Understanding Microsoft Sentinel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181207" y="478327"/>
            <a:ext cx="487890" cy="326886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>
            <a:off x="143292" y="321458"/>
            <a:ext cx="264371" cy="177129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>
            <a:off x="512221" y="435582"/>
            <a:ext cx="177460" cy="118899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Importance of Security in Cloud Environments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 dirty="0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02</a:t>
            </a:r>
            <a:endParaRPr kumimoji="1" lang="zh-CN" altLang="en-US" dirty="0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26625" y="5356537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976391" y="5506303"/>
            <a:ext cx="424369" cy="42436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713516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2171897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2911053" y="5049221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73101" y="1286050"/>
            <a:ext cx="5040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73101" y="1286051"/>
            <a:ext cx="5040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644272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791713" y="5480640"/>
            <a:ext cx="429017" cy="46473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19315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797769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V="1">
            <a:off x="8734050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478900" y="1272864"/>
            <a:ext cx="5040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478900" y="1272865"/>
            <a:ext cx="5040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53101" y="1463720"/>
            <a:ext cx="4686300" cy="4851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45720" rIns="0" bIns="4572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Common Security Threats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3101" y="2335989"/>
            <a:ext cx="4684099" cy="22572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Common security threats in cloud environments include data breaches, account hijacking, and insecure APIs. Understanding these threats is crucial for implementing effective security measures.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658900" y="1463720"/>
            <a:ext cx="4686300" cy="4851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45720" rIns="0" bIns="4572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Impact of Cyberattacks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58900" y="2335989"/>
            <a:ext cx="4682200" cy="22572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Cyberattacks can cause significant financial loss, damage to reputation, and legal ramifications for organizations. Analyzing the impact helps in prioritizing security investments and strategies.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Threat Landscape Analysis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>
            <a:off x="181207" y="478327"/>
            <a:ext cx="487890" cy="326886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5400000">
            <a:off x="143292" y="321458"/>
            <a:ext cx="264371" cy="177129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5400000">
            <a:off x="512221" y="435582"/>
            <a:ext cx="177460" cy="118899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3262851"/>
            <a:ext cx="5156200" cy="214544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2259522"/>
            <a:ext cx="5156200" cy="919526"/>
          </a:xfrm>
          <a:prstGeom prst="roundRect">
            <a:avLst>
              <a:gd name="adj" fmla="val 0"/>
            </a:avLst>
          </a:prstGeom>
          <a:blipFill>
            <a:blip r:embed="rId2"/>
            <a:srcRect/>
            <a:tile tx="0" ty="0" sx="100000" sy="100000" algn="ctr"/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033473" y="4934660"/>
            <a:ext cx="596900" cy="370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r"/>
            <a:r>
              <a:rPr kumimoji="1" lang="en-US" altLang="zh-CN" sz="2000">
                <a:ln w="12700">
                  <a:noFill/>
                </a:ln>
                <a:solidFill>
                  <a:srgbClr val="CCCCCC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030092"/>
            <a:ext cx="5156200" cy="14562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362700" y="3262851"/>
            <a:ext cx="5156200" cy="214544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362700" y="2259522"/>
            <a:ext cx="5156200" cy="919526"/>
          </a:xfrm>
          <a:prstGeom prst="roundRect">
            <a:avLst>
              <a:gd name="adj" fmla="val 0"/>
            </a:avLst>
          </a:prstGeom>
          <a:blipFill>
            <a:blip r:embed="rId3"/>
            <a:srcRect/>
            <a:tile tx="0" ty="0" sx="100000" sy="100000" algn="ctr"/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806893" y="4934660"/>
            <a:ext cx="640080" cy="370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r"/>
            <a:r>
              <a:rPr kumimoji="1" lang="en-US" altLang="zh-CN" sz="2000">
                <a:ln w="12700">
                  <a:noFill/>
                </a:ln>
                <a:solidFill>
                  <a:srgbClr val="CCCCCC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362700" y="2030092"/>
            <a:ext cx="5156200" cy="14562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52500" y="3615926"/>
            <a:ext cx="4572000" cy="45974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Overview of Regulations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0825" y="4052366"/>
            <a:ext cx="4575351" cy="82443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017">
                <a:ln w="12700">
                  <a:noFill/>
                </a:ln>
                <a:solidFill>
                  <a:srgbClr val="66666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Numerous regulations govern cloud security, including GDPR, HIPAA, and PCI DSS. Familiarity with these regulations enables organizations to ensure legal and ethical operation within cloud environments.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54800" y="3615926"/>
            <a:ext cx="4572000" cy="45974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Importance of Compliance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53124" y="4052366"/>
            <a:ext cx="4575351" cy="826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017">
                <a:ln w="12700">
                  <a:noFill/>
                </a:ln>
                <a:solidFill>
                  <a:srgbClr val="66666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Compliance with security regulations is vital for protecting sensitive data and avoiding penalties. It ensures organizations adhere to established best practices and maintain customer trust.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Regulatory Compliance Requirements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>
            <a:off x="181207" y="478327"/>
            <a:ext cx="487890" cy="326886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>
            <a:off x="143292" y="321458"/>
            <a:ext cx="264371" cy="177129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512221" y="435582"/>
            <a:ext cx="177460" cy="118899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6AF74-3538-38E1-E8B1-1C48B9AF1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395A0-1C2C-4BC5-BA18-ED3071537EBD}"/>
              </a:ext>
            </a:extLst>
          </p:cNvPr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dirty="0">
                <a:hlinkClick r:id="rId2"/>
              </a:rPr>
              <a:t>https://learn.microsoft.com/en-us/defender/</a:t>
            </a:r>
            <a:endParaRPr kumimoji="1" lang="zh-CN" altLang="en-US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CE11855B-092A-DE66-74A8-F2381F4B779C}"/>
              </a:ext>
            </a:extLst>
          </p:cNvPr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Microsoft Defender</a:t>
            </a:r>
            <a:endParaRPr kumimoji="1" lang="zh-CN" altLang="en-US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3CA32DEF-19B2-1921-E0CB-5F2738182D39}"/>
              </a:ext>
            </a:extLst>
          </p:cNvPr>
          <p:cNvSpPr txBox="1"/>
          <p:nvPr/>
        </p:nvSpPr>
        <p:spPr>
          <a:xfrm rot="5400000">
            <a:off x="181207" y="478327"/>
            <a:ext cx="487890" cy="326886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7D98894-DDC5-EA61-F300-8E84933EC47C}"/>
              </a:ext>
            </a:extLst>
          </p:cNvPr>
          <p:cNvSpPr txBox="1"/>
          <p:nvPr/>
        </p:nvSpPr>
        <p:spPr>
          <a:xfrm rot="5400000">
            <a:off x="143292" y="321458"/>
            <a:ext cx="264371" cy="177129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A28C542A-2112-1155-F8F2-622F77267497}"/>
              </a:ext>
            </a:extLst>
          </p:cNvPr>
          <p:cNvSpPr txBox="1"/>
          <p:nvPr/>
        </p:nvSpPr>
        <p:spPr>
          <a:xfrm rot="5400000">
            <a:off x="512221" y="435582"/>
            <a:ext cx="177460" cy="118899"/>
          </a:xfrm>
          <a:prstGeom prst="flowChartDecisi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9965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Leveraging Microsoft Sentinel for Enhanced Security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 dirty="0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03</a:t>
            </a:r>
            <a:endParaRPr kumimoji="1" lang="zh-CN" altLang="en-US" dirty="0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03103B"/>
      </a:accent1>
      <a:accent2>
        <a:srgbClr val="000627"/>
      </a:accent2>
      <a:accent3>
        <a:srgbClr val="091D65"/>
      </a:accent3>
      <a:accent4>
        <a:srgbClr val="D783FF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1143</Words>
  <Application>Microsoft Office PowerPoint</Application>
  <PresentationFormat>Widescreen</PresentationFormat>
  <Paragraphs>102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poppins-bold</vt:lpstr>
      <vt:lpstr>Poppins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Allen Sanders</dc:creator>
  <cp:lastModifiedBy>Allen Sanders</cp:lastModifiedBy>
  <cp:revision>3</cp:revision>
  <dcterms:modified xsi:type="dcterms:W3CDTF">2025-08-27T00:26:32Z</dcterms:modified>
</cp:coreProperties>
</file>